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emf" ContentType="image/x-emf"/>
  <Default Extension="rels" ContentType="application/vnd.openxmlformats-package.relationships+xml"/>
  <Default Extension="vml" ContentType="application/vnd.openxmlformats-officedocument.vmlDrawing"/>
  <Default Extension="gif" ContentType="image/gif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embeddings/oleObject1.bin" ContentType="application/vnd.openxmlformats-officedocument.oleObject"/>
  <Override PartName="/ppt/embeddings/oleObject2.bin" ContentType="application/vnd.openxmlformats-officedocument.oleObject"/>
  <Override PartName="/ppt/embeddings/oleObject3.bin" ContentType="application/vnd.openxmlformats-officedocument.oleObject"/>
  <Override PartName="/ppt/notesSlides/notesSlide47.xml" ContentType="application/vnd.openxmlformats-officedocument.presentationml.notesSlide+xml"/>
  <Override PartName="/ppt/embeddings/oleObject4.bin" ContentType="application/vnd.openxmlformats-officedocument.oleObject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embeddings/oleObject5.bin" ContentType="application/vnd.openxmlformats-officedocument.oleObject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7"/>
  </p:notesMasterIdLst>
  <p:handoutMasterIdLst>
    <p:handoutMasterId r:id="rId68"/>
  </p:handoutMasterIdLst>
  <p:sldIdLst>
    <p:sldId id="683" r:id="rId2"/>
    <p:sldId id="833" r:id="rId3"/>
    <p:sldId id="865" r:id="rId4"/>
    <p:sldId id="834" r:id="rId5"/>
    <p:sldId id="835" r:id="rId6"/>
    <p:sldId id="836" r:id="rId7"/>
    <p:sldId id="837" r:id="rId8"/>
    <p:sldId id="838" r:id="rId9"/>
    <p:sldId id="839" r:id="rId10"/>
    <p:sldId id="841" r:id="rId11"/>
    <p:sldId id="567" r:id="rId12"/>
    <p:sldId id="642" r:id="rId13"/>
    <p:sldId id="888" r:id="rId14"/>
    <p:sldId id="890" r:id="rId15"/>
    <p:sldId id="891" r:id="rId16"/>
    <p:sldId id="889" r:id="rId17"/>
    <p:sldId id="854" r:id="rId18"/>
    <p:sldId id="855" r:id="rId19"/>
    <p:sldId id="856" r:id="rId20"/>
    <p:sldId id="857" r:id="rId21"/>
    <p:sldId id="892" r:id="rId22"/>
    <p:sldId id="866" r:id="rId23"/>
    <p:sldId id="901" r:id="rId24"/>
    <p:sldId id="842" r:id="rId25"/>
    <p:sldId id="543" r:id="rId26"/>
    <p:sldId id="870" r:id="rId27"/>
    <p:sldId id="894" r:id="rId28"/>
    <p:sldId id="863" r:id="rId29"/>
    <p:sldId id="819" r:id="rId30"/>
    <p:sldId id="771" r:id="rId31"/>
    <p:sldId id="768" r:id="rId32"/>
    <p:sldId id="804" r:id="rId33"/>
    <p:sldId id="743" r:id="rId34"/>
    <p:sldId id="887" r:id="rId35"/>
    <p:sldId id="778" r:id="rId36"/>
    <p:sldId id="893" r:id="rId37"/>
    <p:sldId id="896" r:id="rId38"/>
    <p:sldId id="897" r:id="rId39"/>
    <p:sldId id="872" r:id="rId40"/>
    <p:sldId id="871" r:id="rId41"/>
    <p:sldId id="462" r:id="rId42"/>
    <p:sldId id="895" r:id="rId43"/>
    <p:sldId id="883" r:id="rId44"/>
    <p:sldId id="898" r:id="rId45"/>
    <p:sldId id="882" r:id="rId46"/>
    <p:sldId id="899" r:id="rId47"/>
    <p:sldId id="885" r:id="rId48"/>
    <p:sldId id="900" r:id="rId49"/>
    <p:sldId id="886" r:id="rId50"/>
    <p:sldId id="581" r:id="rId51"/>
    <p:sldId id="583" r:id="rId52"/>
    <p:sldId id="864" r:id="rId53"/>
    <p:sldId id="747" r:id="rId54"/>
    <p:sldId id="820" r:id="rId55"/>
    <p:sldId id="874" r:id="rId56"/>
    <p:sldId id="873" r:id="rId57"/>
    <p:sldId id="869" r:id="rId58"/>
    <p:sldId id="876" r:id="rId59"/>
    <p:sldId id="875" r:id="rId60"/>
    <p:sldId id="879" r:id="rId61"/>
    <p:sldId id="878" r:id="rId62"/>
    <p:sldId id="877" r:id="rId63"/>
    <p:sldId id="850" r:id="rId64"/>
    <p:sldId id="785" r:id="rId65"/>
    <p:sldId id="643" r:id="rId66"/>
  </p:sldIdLst>
  <p:sldSz cx="9144000" cy="6858000" type="screen4x3"/>
  <p:notesSz cx="9921875" cy="14349413"/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7C80"/>
    <a:srgbClr val="FF0000"/>
    <a:srgbClr val="00FF00"/>
    <a:srgbClr val="FFFF00"/>
    <a:srgbClr val="339933"/>
    <a:srgbClr val="EA16B2"/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15" autoAdjust="0"/>
    <p:restoredTop sz="78306" autoAdjust="0"/>
  </p:normalViewPr>
  <p:slideViewPr>
    <p:cSldViewPr>
      <p:cViewPr>
        <p:scale>
          <a:sx n="100" d="100"/>
          <a:sy n="100" d="100"/>
        </p:scale>
        <p:origin x="-1400" y="-3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369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63" Type="http://schemas.openxmlformats.org/officeDocument/2006/relationships/slide" Target="slides/slide62.xml"/><Relationship Id="rId64" Type="http://schemas.openxmlformats.org/officeDocument/2006/relationships/slide" Target="slides/slide63.xml"/><Relationship Id="rId65" Type="http://schemas.openxmlformats.org/officeDocument/2006/relationships/slide" Target="slides/slide64.xml"/><Relationship Id="rId66" Type="http://schemas.openxmlformats.org/officeDocument/2006/relationships/slide" Target="slides/slide65.xml"/><Relationship Id="rId67" Type="http://schemas.openxmlformats.org/officeDocument/2006/relationships/notesMaster" Target="notesMasters/notesMaster1.xml"/><Relationship Id="rId68" Type="http://schemas.openxmlformats.org/officeDocument/2006/relationships/handoutMaster" Target="handoutMasters/handoutMaster1.xml"/><Relationship Id="rId69" Type="http://schemas.openxmlformats.org/officeDocument/2006/relationships/printerSettings" Target="printerSettings/printerSettings1.bin"/><Relationship Id="rId50" Type="http://schemas.openxmlformats.org/officeDocument/2006/relationships/slide" Target="slides/slide49.xml"/><Relationship Id="rId51" Type="http://schemas.openxmlformats.org/officeDocument/2006/relationships/slide" Target="slides/slide50.xml"/><Relationship Id="rId52" Type="http://schemas.openxmlformats.org/officeDocument/2006/relationships/slide" Target="slides/slide51.xml"/><Relationship Id="rId53" Type="http://schemas.openxmlformats.org/officeDocument/2006/relationships/slide" Target="slides/slide52.xml"/><Relationship Id="rId54" Type="http://schemas.openxmlformats.org/officeDocument/2006/relationships/slide" Target="slides/slide53.xml"/><Relationship Id="rId55" Type="http://schemas.openxmlformats.org/officeDocument/2006/relationships/slide" Target="slides/slide54.xml"/><Relationship Id="rId56" Type="http://schemas.openxmlformats.org/officeDocument/2006/relationships/slide" Target="slides/slide55.xml"/><Relationship Id="rId57" Type="http://schemas.openxmlformats.org/officeDocument/2006/relationships/slide" Target="slides/slide56.xml"/><Relationship Id="rId58" Type="http://schemas.openxmlformats.org/officeDocument/2006/relationships/slide" Target="slides/slide57.xml"/><Relationship Id="rId59" Type="http://schemas.openxmlformats.org/officeDocument/2006/relationships/slide" Target="slides/slide58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Relationship Id="rId46" Type="http://schemas.openxmlformats.org/officeDocument/2006/relationships/slide" Target="slides/slide45.xml"/><Relationship Id="rId47" Type="http://schemas.openxmlformats.org/officeDocument/2006/relationships/slide" Target="slides/slide46.xml"/><Relationship Id="rId48" Type="http://schemas.openxmlformats.org/officeDocument/2006/relationships/slide" Target="slides/slide47.xml"/><Relationship Id="rId49" Type="http://schemas.openxmlformats.org/officeDocument/2006/relationships/slide" Target="slides/slide4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70" Type="http://schemas.openxmlformats.org/officeDocument/2006/relationships/presProps" Target="presProps.xml"/><Relationship Id="rId71" Type="http://schemas.openxmlformats.org/officeDocument/2006/relationships/viewProps" Target="viewProps.xml"/><Relationship Id="rId72" Type="http://schemas.openxmlformats.org/officeDocument/2006/relationships/theme" Target="theme/theme1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73" Type="http://schemas.openxmlformats.org/officeDocument/2006/relationships/tableStyles" Target="tableStyles.xml"/><Relationship Id="rId60" Type="http://schemas.openxmlformats.org/officeDocument/2006/relationships/slide" Target="slides/slide59.xml"/><Relationship Id="rId61" Type="http://schemas.openxmlformats.org/officeDocument/2006/relationships/slide" Target="slides/slide60.xml"/><Relationship Id="rId62" Type="http://schemas.openxmlformats.org/officeDocument/2006/relationships/slide" Target="slides/slide6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5.png"/><Relationship Id="rId2" Type="http://schemas.openxmlformats.org/officeDocument/2006/relationships/image" Target="../media/image86.png"/><Relationship Id="rId3" Type="http://schemas.openxmlformats.org/officeDocument/2006/relationships/image" Target="../media/image87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91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8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4297363" cy="71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133787" tIns="66893" rIns="133787" bIns="66893" numCol="1" anchor="t" anchorCtr="0" compatLnSpc="1">
            <a:prstTxWarp prst="textNoShape">
              <a:avLst/>
            </a:prstTxWarp>
          </a:bodyPr>
          <a:lstStyle>
            <a:lvl1pPr algn="l" defTabSz="1336675">
              <a:defRPr sz="1700"/>
            </a:lvl1pPr>
          </a:lstStyle>
          <a:p>
            <a:endParaRPr lang="en-US"/>
          </a:p>
        </p:txBody>
      </p:sp>
      <p:sp>
        <p:nvSpPr>
          <p:cNvPr id="1320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5624513" y="0"/>
            <a:ext cx="4297362" cy="71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133787" tIns="66893" rIns="133787" bIns="66893" numCol="1" anchor="t" anchorCtr="0" compatLnSpc="1">
            <a:prstTxWarp prst="textNoShape">
              <a:avLst/>
            </a:prstTxWarp>
          </a:bodyPr>
          <a:lstStyle>
            <a:lvl1pPr algn="r" defTabSz="1336675">
              <a:defRPr sz="1700"/>
            </a:lvl1pPr>
          </a:lstStyle>
          <a:p>
            <a:endParaRPr lang="en-US"/>
          </a:p>
        </p:txBody>
      </p:sp>
      <p:sp>
        <p:nvSpPr>
          <p:cNvPr id="1321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13633450"/>
            <a:ext cx="4297363" cy="71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133787" tIns="66893" rIns="133787" bIns="66893" numCol="1" anchor="b" anchorCtr="0" compatLnSpc="1">
            <a:prstTxWarp prst="textNoShape">
              <a:avLst/>
            </a:prstTxWarp>
          </a:bodyPr>
          <a:lstStyle>
            <a:lvl1pPr algn="l" defTabSz="1336675">
              <a:defRPr sz="1700"/>
            </a:lvl1pPr>
          </a:lstStyle>
          <a:p>
            <a:endParaRPr lang="en-US"/>
          </a:p>
        </p:txBody>
      </p:sp>
      <p:sp>
        <p:nvSpPr>
          <p:cNvPr id="1321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5624513" y="13633450"/>
            <a:ext cx="4297362" cy="71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133787" tIns="66893" rIns="133787" bIns="66893" numCol="1" anchor="b" anchorCtr="0" compatLnSpc="1">
            <a:prstTxWarp prst="textNoShape">
              <a:avLst/>
            </a:prstTxWarp>
          </a:bodyPr>
          <a:lstStyle>
            <a:lvl1pPr algn="r" defTabSz="1336675">
              <a:defRPr sz="1700"/>
            </a:lvl1pPr>
          </a:lstStyle>
          <a:p>
            <a:fld id="{019BE172-6516-D04F-8770-42592A39AAE7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003875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4297363" cy="71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133787" tIns="66893" rIns="133787" bIns="66893" numCol="1" anchor="t" anchorCtr="0" compatLnSpc="1">
            <a:prstTxWarp prst="textNoShape">
              <a:avLst/>
            </a:prstTxWarp>
          </a:bodyPr>
          <a:lstStyle>
            <a:lvl1pPr algn="l" defTabSz="1336675">
              <a:defRPr sz="1700"/>
            </a:lvl1pPr>
          </a:lstStyle>
          <a:p>
            <a:endParaRPr lang="en-US"/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5624513" y="0"/>
            <a:ext cx="4297362" cy="71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133787" tIns="66893" rIns="133787" bIns="66893" numCol="1" anchor="t" anchorCtr="0" compatLnSpc="1">
            <a:prstTxWarp prst="textNoShape">
              <a:avLst/>
            </a:prstTxWarp>
          </a:bodyPr>
          <a:lstStyle>
            <a:lvl1pPr algn="r" defTabSz="1336675">
              <a:defRPr sz="1700"/>
            </a:lvl1pPr>
          </a:lstStyle>
          <a:p>
            <a:endParaRPr lang="en-US"/>
          </a:p>
        </p:txBody>
      </p:sp>
      <p:sp>
        <p:nvSpPr>
          <p:cNvPr id="5120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376363" y="1077913"/>
            <a:ext cx="7172325" cy="5378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5120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1320800" y="6813550"/>
            <a:ext cx="7280275" cy="6457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133787" tIns="66893" rIns="133787" bIns="66893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120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13633450"/>
            <a:ext cx="4297363" cy="71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133787" tIns="66893" rIns="133787" bIns="66893" numCol="1" anchor="b" anchorCtr="0" compatLnSpc="1">
            <a:prstTxWarp prst="textNoShape">
              <a:avLst/>
            </a:prstTxWarp>
          </a:bodyPr>
          <a:lstStyle>
            <a:lvl1pPr algn="l" defTabSz="1336675">
              <a:defRPr sz="1700"/>
            </a:lvl1pPr>
          </a:lstStyle>
          <a:p>
            <a:endParaRPr lang="en-US"/>
          </a:p>
        </p:txBody>
      </p:sp>
      <p:sp>
        <p:nvSpPr>
          <p:cNvPr id="5120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5624513" y="13633450"/>
            <a:ext cx="4297362" cy="71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133787" tIns="66893" rIns="133787" bIns="66893" numCol="1" anchor="b" anchorCtr="0" compatLnSpc="1">
            <a:prstTxWarp prst="textNoShape">
              <a:avLst/>
            </a:prstTxWarp>
          </a:bodyPr>
          <a:lstStyle>
            <a:lvl1pPr algn="r" defTabSz="1336675">
              <a:defRPr sz="1700"/>
            </a:lvl1pPr>
          </a:lstStyle>
          <a:p>
            <a:fld id="{79E42904-112C-F849-B71D-1E9D652079EC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966287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2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2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2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2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_rels/notesSlide2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_rels/notesSlide2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1.xml"/></Relationships>
</file>

<file path=ppt/notesSlides/_rels/notesSlide3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2.xml"/></Relationships>
</file>

<file path=ppt/notesSlides/_rels/notesSlide3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3.xml"/></Relationships>
</file>

<file path=ppt/notesSlides/_rels/notesSlide3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4.xml"/></Relationships>
</file>

<file path=ppt/notesSlides/_rels/notesSlide3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5.xml"/></Relationships>
</file>

<file path=ppt/notesSlides/_rels/notesSlide3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6.xml"/></Relationships>
</file>

<file path=ppt/notesSlides/_rels/notesSlide3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7.xml"/></Relationships>
</file>

<file path=ppt/notesSlides/_rels/notesSlide3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8.xml"/></Relationships>
</file>

<file path=ppt/notesSlides/_rels/notesSlide3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1.xml"/></Relationships>
</file>

<file path=ppt/notesSlides/_rels/notesSlide3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2.xml"/></Relationships>
</file>

<file path=ppt/notesSlides/_rels/notesSlide3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3.xml"/></Relationships>
</file>

<file path=ppt/notesSlides/_rels/notesSlide4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4.xml"/></Relationships>
</file>

<file path=ppt/notesSlides/_rels/notesSlide4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5.xml"/></Relationships>
</file>

<file path=ppt/notesSlides/_rels/notesSlide4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6.xml"/></Relationships>
</file>

<file path=ppt/notesSlides/_rels/notesSlide4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7.xml"/></Relationships>
</file>

<file path=ppt/notesSlides/_rels/notesSlide4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8.xml"/></Relationships>
</file>

<file path=ppt/notesSlides/_rels/notesSlide4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9.xml"/></Relationships>
</file>

<file path=ppt/notesSlides/_rels/notesSlide4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0.xml"/></Relationships>
</file>

<file path=ppt/notesSlides/_rels/notesSlide4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1.xml"/></Relationships>
</file>

<file path=ppt/notesSlides/_rels/notesSlide4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3.xml"/></Relationships>
</file>

<file path=ppt/notesSlides/_rels/notesSlide4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4.xml"/></Relationships>
</file>

<file path=ppt/notesSlides/_rels/notesSlide5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5.xml"/></Relationships>
</file>

<file path=ppt/notesSlides/_rels/notesSlide5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6.xml"/></Relationships>
</file>

<file path=ppt/notesSlides/_rels/notesSlide5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7.xml"/></Relationships>
</file>

<file path=ppt/notesSlides/_rels/notesSlide5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8.xml"/></Relationships>
</file>

<file path=ppt/notesSlides/_rels/notesSlide5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9.xml"/></Relationships>
</file>

<file path=ppt/notesSlides/_rels/notesSlide5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0.xml"/></Relationships>
</file>

<file path=ppt/notesSlides/_rels/notesSlide5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1.xml"/></Relationships>
</file>

<file path=ppt/notesSlides/_rels/notesSlide5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2.xml"/></Relationships>
</file>

<file path=ppt/notesSlides/_rels/notesSlide5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3.xml"/></Relationships>
</file>

<file path=ppt/notesSlides/_rels/notesSlide5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4.xml"/></Relationships>
</file>

<file path=ppt/notesSlides/_rels/notesSlide6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743EBE1-B3CA-704A-9C3D-DFC7391DCD01}" type="slidenum">
              <a:rPr lang="en-US"/>
              <a:pPr/>
              <a:t>1</a:t>
            </a:fld>
            <a:endParaRPr lang="en-US"/>
          </a:p>
        </p:txBody>
      </p:sp>
      <p:sp>
        <p:nvSpPr>
          <p:cNvPr id="801794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801795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013DCA4-A727-0043-84A3-397555637AA9}" type="slidenum">
              <a:rPr lang="en-US"/>
              <a:pPr/>
              <a:t>2</a:t>
            </a:fld>
            <a:endParaRPr lang="en-US"/>
          </a:p>
        </p:txBody>
      </p:sp>
      <p:sp>
        <p:nvSpPr>
          <p:cNvPr id="929794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929795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013DCA4-A727-0043-84A3-397555637AA9}" type="slidenum">
              <a:rPr lang="en-US"/>
              <a:pPr/>
              <a:t>3</a:t>
            </a:fld>
            <a:endParaRPr lang="en-US"/>
          </a:p>
        </p:txBody>
      </p:sp>
      <p:sp>
        <p:nvSpPr>
          <p:cNvPr id="929794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929795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53AAD85-F6FB-1B44-ACBA-CC1F1360C6B3}" type="slidenum">
              <a:rPr lang="en-US"/>
              <a:pPr/>
              <a:t>4</a:t>
            </a:fld>
            <a:endParaRPr lang="en-US"/>
          </a:p>
        </p:txBody>
      </p:sp>
      <p:sp>
        <p:nvSpPr>
          <p:cNvPr id="93081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930819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25A84CC-FF57-E84E-9A49-E8A30F2570CD}" type="slidenum">
              <a:rPr lang="en-US"/>
              <a:pPr/>
              <a:t>5</a:t>
            </a:fld>
            <a:endParaRPr lang="en-US"/>
          </a:p>
        </p:txBody>
      </p:sp>
      <p:sp>
        <p:nvSpPr>
          <p:cNvPr id="931842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931843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3E4B3A8-AAB4-B944-975F-09376AF748B0}" type="slidenum">
              <a:rPr lang="en-US"/>
              <a:pPr/>
              <a:t>6</a:t>
            </a:fld>
            <a:endParaRPr lang="en-US"/>
          </a:p>
        </p:txBody>
      </p:sp>
      <p:sp>
        <p:nvSpPr>
          <p:cNvPr id="932866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932867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034B3D7-8E25-D74B-95A0-2C81B9EB3C35}" type="slidenum">
              <a:rPr lang="en-US"/>
              <a:pPr/>
              <a:t>7</a:t>
            </a:fld>
            <a:endParaRPr lang="en-US"/>
          </a:p>
        </p:txBody>
      </p:sp>
      <p:sp>
        <p:nvSpPr>
          <p:cNvPr id="933890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933891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42CF207-CD21-8545-B101-E88E07222BE2}" type="slidenum">
              <a:rPr lang="en-US"/>
              <a:pPr/>
              <a:t>8</a:t>
            </a:fld>
            <a:endParaRPr lang="en-US"/>
          </a:p>
        </p:txBody>
      </p:sp>
      <p:sp>
        <p:nvSpPr>
          <p:cNvPr id="934914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934915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28722AF-526A-EE4A-94FB-099BD1104FC9}" type="slidenum">
              <a:rPr lang="en-US"/>
              <a:pPr/>
              <a:t>9</a:t>
            </a:fld>
            <a:endParaRPr lang="en-US"/>
          </a:p>
        </p:txBody>
      </p:sp>
      <p:sp>
        <p:nvSpPr>
          <p:cNvPr id="93593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935939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7700115-9D87-3B49-BA10-A94E48CD6C2C}" type="slidenum">
              <a:rPr lang="en-US"/>
              <a:pPr/>
              <a:t>10</a:t>
            </a:fld>
            <a:endParaRPr lang="en-US"/>
          </a:p>
        </p:txBody>
      </p:sp>
      <p:sp>
        <p:nvSpPr>
          <p:cNvPr id="937986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937987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A0591CD-0839-EB43-913D-DA4A6160EFF6}" type="slidenum">
              <a:rPr lang="en-US"/>
              <a:pPr/>
              <a:t>11</a:t>
            </a:fld>
            <a:endParaRPr lang="en-US"/>
          </a:p>
        </p:txBody>
      </p:sp>
      <p:sp>
        <p:nvSpPr>
          <p:cNvPr id="432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404938" y="1098550"/>
            <a:ext cx="7118350" cy="533876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43213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320800" y="6811963"/>
            <a:ext cx="7280275" cy="6796087"/>
          </a:xfrm>
          <a:prstGeom prst="rect">
            <a:avLst/>
          </a:prstGeom>
          <a:solidFill>
            <a:srgbClr val="FFFFFF"/>
          </a:solidFill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757" tIns="66379" rIns="132757" bIns="66379"/>
          <a:lstStyle/>
          <a:p>
            <a:pPr marL="0" indent="0">
              <a:buFontTx/>
              <a:buNone/>
            </a:pPr>
            <a:endParaRPr lang="en-GB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644E7E5-5077-0B42-A381-D9F3DF343393}" type="slidenum">
              <a:rPr lang="en-US"/>
              <a:pPr/>
              <a:t>12</a:t>
            </a:fld>
            <a:endParaRPr lang="en-US"/>
          </a:p>
        </p:txBody>
      </p:sp>
      <p:sp>
        <p:nvSpPr>
          <p:cNvPr id="544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74775" y="1077913"/>
            <a:ext cx="7173913" cy="5380037"/>
          </a:xfrm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544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23975" y="6816725"/>
            <a:ext cx="7273925" cy="6454775"/>
          </a:xfrm>
        </p:spPr>
        <p:txBody>
          <a:bodyPr lIns="131742" tIns="65872" rIns="131742" bIns="65872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644E7E5-5077-0B42-A381-D9F3DF343393}" type="slidenum">
              <a:rPr lang="en-US"/>
              <a:pPr/>
              <a:t>13</a:t>
            </a:fld>
            <a:endParaRPr lang="en-US"/>
          </a:p>
        </p:txBody>
      </p:sp>
      <p:sp>
        <p:nvSpPr>
          <p:cNvPr id="544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74775" y="1077913"/>
            <a:ext cx="7173913" cy="5380037"/>
          </a:xfrm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544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23975" y="6816725"/>
            <a:ext cx="7273925" cy="6454775"/>
          </a:xfrm>
        </p:spPr>
        <p:txBody>
          <a:bodyPr lIns="131742" tIns="65872" rIns="131742" bIns="65872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644E7E5-5077-0B42-A381-D9F3DF343393}" type="slidenum">
              <a:rPr lang="en-US"/>
              <a:pPr/>
              <a:t>14</a:t>
            </a:fld>
            <a:endParaRPr lang="en-US"/>
          </a:p>
        </p:txBody>
      </p:sp>
      <p:sp>
        <p:nvSpPr>
          <p:cNvPr id="544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74775" y="1077913"/>
            <a:ext cx="7173913" cy="5380037"/>
          </a:xfrm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544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23975" y="6816725"/>
            <a:ext cx="7273925" cy="6454775"/>
          </a:xfrm>
        </p:spPr>
        <p:txBody>
          <a:bodyPr lIns="131742" tIns="65872" rIns="131742" bIns="65872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644E7E5-5077-0B42-A381-D9F3DF343393}" type="slidenum">
              <a:rPr lang="en-US"/>
              <a:pPr/>
              <a:t>15</a:t>
            </a:fld>
            <a:endParaRPr lang="en-US"/>
          </a:p>
        </p:txBody>
      </p:sp>
      <p:sp>
        <p:nvSpPr>
          <p:cNvPr id="544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74775" y="1077913"/>
            <a:ext cx="7173913" cy="5380037"/>
          </a:xfrm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544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23975" y="6816725"/>
            <a:ext cx="7273925" cy="6454775"/>
          </a:xfrm>
        </p:spPr>
        <p:txBody>
          <a:bodyPr lIns="131742" tIns="65872" rIns="131742" bIns="65872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644E7E5-5077-0B42-A381-D9F3DF343393}" type="slidenum">
              <a:rPr lang="en-US"/>
              <a:pPr/>
              <a:t>16</a:t>
            </a:fld>
            <a:endParaRPr lang="en-US"/>
          </a:p>
        </p:txBody>
      </p:sp>
      <p:sp>
        <p:nvSpPr>
          <p:cNvPr id="544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74775" y="1077913"/>
            <a:ext cx="7173913" cy="5380037"/>
          </a:xfrm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544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23975" y="6816725"/>
            <a:ext cx="7273925" cy="6454775"/>
          </a:xfrm>
        </p:spPr>
        <p:txBody>
          <a:bodyPr lIns="131742" tIns="65872" rIns="131742" bIns="65872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644E7E5-5077-0B42-A381-D9F3DF343393}" type="slidenum">
              <a:rPr lang="en-US"/>
              <a:pPr/>
              <a:t>17</a:t>
            </a:fld>
            <a:endParaRPr lang="en-US"/>
          </a:p>
        </p:txBody>
      </p:sp>
      <p:sp>
        <p:nvSpPr>
          <p:cNvPr id="544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74775" y="1077913"/>
            <a:ext cx="7173913" cy="5380037"/>
          </a:xfrm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544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23975" y="6816725"/>
            <a:ext cx="7273925" cy="6454775"/>
          </a:xfrm>
        </p:spPr>
        <p:txBody>
          <a:bodyPr lIns="131742" tIns="65872" rIns="131742" bIns="65872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644E7E5-5077-0B42-A381-D9F3DF343393}" type="slidenum">
              <a:rPr lang="en-US"/>
              <a:pPr/>
              <a:t>18</a:t>
            </a:fld>
            <a:endParaRPr lang="en-US"/>
          </a:p>
        </p:txBody>
      </p:sp>
      <p:sp>
        <p:nvSpPr>
          <p:cNvPr id="544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74775" y="1077913"/>
            <a:ext cx="7173913" cy="5380037"/>
          </a:xfrm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544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23975" y="6816725"/>
            <a:ext cx="7273925" cy="6454775"/>
          </a:xfrm>
        </p:spPr>
        <p:txBody>
          <a:bodyPr lIns="131742" tIns="65872" rIns="131742" bIns="65872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644E7E5-5077-0B42-A381-D9F3DF343393}" type="slidenum">
              <a:rPr lang="en-US"/>
              <a:pPr/>
              <a:t>19</a:t>
            </a:fld>
            <a:endParaRPr lang="en-US"/>
          </a:p>
        </p:txBody>
      </p:sp>
      <p:sp>
        <p:nvSpPr>
          <p:cNvPr id="544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74775" y="1077913"/>
            <a:ext cx="7173913" cy="5380037"/>
          </a:xfrm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544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23975" y="6816725"/>
            <a:ext cx="7273925" cy="6454775"/>
          </a:xfrm>
        </p:spPr>
        <p:txBody>
          <a:bodyPr lIns="131742" tIns="65872" rIns="131742" bIns="65872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644E7E5-5077-0B42-A381-D9F3DF343393}" type="slidenum">
              <a:rPr lang="en-US"/>
              <a:pPr/>
              <a:t>20</a:t>
            </a:fld>
            <a:endParaRPr lang="en-US"/>
          </a:p>
        </p:txBody>
      </p:sp>
      <p:sp>
        <p:nvSpPr>
          <p:cNvPr id="544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74775" y="1077913"/>
            <a:ext cx="7173913" cy="5380037"/>
          </a:xfrm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544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23975" y="6816725"/>
            <a:ext cx="7273925" cy="6454775"/>
          </a:xfrm>
        </p:spPr>
        <p:txBody>
          <a:bodyPr lIns="131742" tIns="65872" rIns="131742" bIns="65872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644E7E5-5077-0B42-A381-D9F3DF343393}" type="slidenum">
              <a:rPr lang="en-US"/>
              <a:pPr/>
              <a:t>21</a:t>
            </a:fld>
            <a:endParaRPr lang="en-US"/>
          </a:p>
        </p:txBody>
      </p:sp>
      <p:sp>
        <p:nvSpPr>
          <p:cNvPr id="544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74775" y="1077913"/>
            <a:ext cx="7173913" cy="5380037"/>
          </a:xfrm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544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23975" y="6816725"/>
            <a:ext cx="7273925" cy="6454775"/>
          </a:xfrm>
        </p:spPr>
        <p:txBody>
          <a:bodyPr lIns="131742" tIns="65872" rIns="131742" bIns="65872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644E7E5-5077-0B42-A381-D9F3DF343393}" type="slidenum">
              <a:rPr lang="en-US"/>
              <a:pPr/>
              <a:t>22</a:t>
            </a:fld>
            <a:endParaRPr lang="en-US"/>
          </a:p>
        </p:txBody>
      </p:sp>
      <p:sp>
        <p:nvSpPr>
          <p:cNvPr id="544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74775" y="1077913"/>
            <a:ext cx="7173913" cy="5380037"/>
          </a:xfrm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544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23975" y="6816725"/>
            <a:ext cx="7273925" cy="6454775"/>
          </a:xfrm>
        </p:spPr>
        <p:txBody>
          <a:bodyPr lIns="131742" tIns="65872" rIns="131742" bIns="65872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644E7E5-5077-0B42-A381-D9F3DF343393}" type="slidenum">
              <a:rPr lang="en-US"/>
              <a:pPr/>
              <a:t>23</a:t>
            </a:fld>
            <a:endParaRPr lang="en-US"/>
          </a:p>
        </p:txBody>
      </p:sp>
      <p:sp>
        <p:nvSpPr>
          <p:cNvPr id="544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74775" y="1077913"/>
            <a:ext cx="7173913" cy="5380037"/>
          </a:xfrm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544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23975" y="6816725"/>
            <a:ext cx="7273925" cy="6454775"/>
          </a:xfrm>
        </p:spPr>
        <p:txBody>
          <a:bodyPr lIns="131742" tIns="65872" rIns="131742" bIns="65872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477573E-1778-CA41-A408-B3FEDA576773}" type="slidenum">
              <a:rPr lang="en-US"/>
              <a:pPr/>
              <a:t>24</a:t>
            </a:fld>
            <a:endParaRPr lang="en-US"/>
          </a:p>
        </p:txBody>
      </p:sp>
      <p:sp>
        <p:nvSpPr>
          <p:cNvPr id="940034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940035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F425CE2-DE2E-8746-82F5-960544DC0616}" type="slidenum">
              <a:rPr lang="en-US"/>
              <a:pPr/>
              <a:t>25</a:t>
            </a:fld>
            <a:endParaRPr lang="en-US"/>
          </a:p>
        </p:txBody>
      </p:sp>
      <p:sp>
        <p:nvSpPr>
          <p:cNvPr id="83865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838659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644E7E5-5077-0B42-A381-D9F3DF343393}" type="slidenum">
              <a:rPr lang="en-US"/>
              <a:pPr/>
              <a:t>27</a:t>
            </a:fld>
            <a:endParaRPr lang="en-US"/>
          </a:p>
        </p:txBody>
      </p:sp>
      <p:sp>
        <p:nvSpPr>
          <p:cNvPr id="544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74775" y="1077913"/>
            <a:ext cx="7173913" cy="5380037"/>
          </a:xfrm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544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23975" y="6816725"/>
            <a:ext cx="7273925" cy="6454775"/>
          </a:xfrm>
        </p:spPr>
        <p:txBody>
          <a:bodyPr lIns="131742" tIns="65872" rIns="131742" bIns="65872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6C71B6C-FFDB-4940-98A1-7C3EEE2EA56D}" type="slidenum">
              <a:rPr lang="en-US"/>
              <a:pPr/>
              <a:t>29</a:t>
            </a:fld>
            <a:endParaRPr lang="en-US"/>
          </a:p>
        </p:txBody>
      </p:sp>
      <p:sp>
        <p:nvSpPr>
          <p:cNvPr id="860162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860163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814101E-C699-5C43-ACA2-397BF12B807C}" type="slidenum">
              <a:rPr lang="en-US"/>
              <a:pPr/>
              <a:t>30</a:t>
            </a:fld>
            <a:endParaRPr lang="en-US"/>
          </a:p>
        </p:txBody>
      </p:sp>
      <p:sp>
        <p:nvSpPr>
          <p:cNvPr id="857090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857091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F697A83-9135-4F45-A4CD-9F4DAAF34D67}" type="slidenum">
              <a:rPr lang="en-US"/>
              <a:pPr/>
              <a:t>31</a:t>
            </a:fld>
            <a:endParaRPr lang="en-US"/>
          </a:p>
        </p:txBody>
      </p:sp>
      <p:sp>
        <p:nvSpPr>
          <p:cNvPr id="86425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864259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5557002-E142-2942-ACE8-7E93212A8C83}" type="slidenum">
              <a:rPr lang="en-US"/>
              <a:pPr/>
              <a:t>32</a:t>
            </a:fld>
            <a:endParaRPr lang="en-US"/>
          </a:p>
        </p:txBody>
      </p:sp>
      <p:sp>
        <p:nvSpPr>
          <p:cNvPr id="865282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865283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1D05FC1-A20F-274E-8D0F-44CA9686035D}" type="slidenum">
              <a:rPr lang="en-US"/>
              <a:pPr/>
              <a:t>33</a:t>
            </a:fld>
            <a:endParaRPr lang="en-US"/>
          </a:p>
        </p:txBody>
      </p:sp>
      <p:sp>
        <p:nvSpPr>
          <p:cNvPr id="817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817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1D05FC1-A20F-274E-8D0F-44CA9686035D}" type="slidenum">
              <a:rPr lang="en-US"/>
              <a:pPr/>
              <a:t>34</a:t>
            </a:fld>
            <a:endParaRPr lang="en-US"/>
          </a:p>
        </p:txBody>
      </p:sp>
      <p:sp>
        <p:nvSpPr>
          <p:cNvPr id="817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817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0C64360-6A53-3743-8D49-51297738A423}" type="slidenum">
              <a:rPr lang="en-US"/>
              <a:pPr/>
              <a:t>35</a:t>
            </a:fld>
            <a:endParaRPr lang="en-US"/>
          </a:p>
        </p:txBody>
      </p:sp>
      <p:sp>
        <p:nvSpPr>
          <p:cNvPr id="872450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872451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644E7E5-5077-0B42-A381-D9F3DF343393}" type="slidenum">
              <a:rPr lang="en-US"/>
              <a:pPr/>
              <a:t>36</a:t>
            </a:fld>
            <a:endParaRPr lang="en-US"/>
          </a:p>
        </p:txBody>
      </p:sp>
      <p:sp>
        <p:nvSpPr>
          <p:cNvPr id="544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74775" y="1077913"/>
            <a:ext cx="7173913" cy="5380037"/>
          </a:xfrm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544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23975" y="6816725"/>
            <a:ext cx="7273925" cy="6454775"/>
          </a:xfrm>
        </p:spPr>
        <p:txBody>
          <a:bodyPr lIns="131742" tIns="65872" rIns="131742" bIns="65872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644E7E5-5077-0B42-A381-D9F3DF343393}" type="slidenum">
              <a:rPr lang="en-US"/>
              <a:pPr/>
              <a:t>37</a:t>
            </a:fld>
            <a:endParaRPr lang="en-US"/>
          </a:p>
        </p:txBody>
      </p:sp>
      <p:sp>
        <p:nvSpPr>
          <p:cNvPr id="544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74775" y="1077913"/>
            <a:ext cx="7173913" cy="5380037"/>
          </a:xfrm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544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23975" y="6816725"/>
            <a:ext cx="7273925" cy="6454775"/>
          </a:xfrm>
        </p:spPr>
        <p:txBody>
          <a:bodyPr lIns="131742" tIns="65872" rIns="131742" bIns="65872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644E7E5-5077-0B42-A381-D9F3DF343393}" type="slidenum">
              <a:rPr lang="en-US"/>
              <a:pPr/>
              <a:t>38</a:t>
            </a:fld>
            <a:endParaRPr lang="en-US"/>
          </a:p>
        </p:txBody>
      </p:sp>
      <p:sp>
        <p:nvSpPr>
          <p:cNvPr id="544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74775" y="1077913"/>
            <a:ext cx="7173913" cy="5380037"/>
          </a:xfrm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544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23975" y="6816725"/>
            <a:ext cx="7273925" cy="6454775"/>
          </a:xfrm>
        </p:spPr>
        <p:txBody>
          <a:bodyPr lIns="131742" tIns="65872" rIns="131742" bIns="65872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5A5AF33-E2B8-A54B-B822-261BBFB2AA70}" type="slidenum">
              <a:rPr lang="en-US"/>
              <a:pPr/>
              <a:t>41</a:t>
            </a:fld>
            <a:endParaRPr lang="en-US"/>
          </a:p>
        </p:txBody>
      </p:sp>
      <p:sp>
        <p:nvSpPr>
          <p:cNvPr id="3246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3246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644E7E5-5077-0B42-A381-D9F3DF343393}" type="slidenum">
              <a:rPr lang="en-US"/>
              <a:pPr/>
              <a:t>42</a:t>
            </a:fld>
            <a:endParaRPr lang="en-US"/>
          </a:p>
        </p:txBody>
      </p:sp>
      <p:sp>
        <p:nvSpPr>
          <p:cNvPr id="544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74775" y="1077913"/>
            <a:ext cx="7173913" cy="5380037"/>
          </a:xfrm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544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23975" y="6816725"/>
            <a:ext cx="7273925" cy="6454775"/>
          </a:xfrm>
        </p:spPr>
        <p:txBody>
          <a:bodyPr lIns="131742" tIns="65872" rIns="131742" bIns="65872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1D05FC1-A20F-274E-8D0F-44CA9686035D}" type="slidenum">
              <a:rPr lang="en-US"/>
              <a:pPr/>
              <a:t>43</a:t>
            </a:fld>
            <a:endParaRPr lang="en-US"/>
          </a:p>
        </p:txBody>
      </p:sp>
      <p:sp>
        <p:nvSpPr>
          <p:cNvPr id="817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817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1D05FC1-A20F-274E-8D0F-44CA9686035D}" type="slidenum">
              <a:rPr lang="en-US"/>
              <a:pPr/>
              <a:t>44</a:t>
            </a:fld>
            <a:endParaRPr lang="en-US"/>
          </a:p>
        </p:txBody>
      </p:sp>
      <p:sp>
        <p:nvSpPr>
          <p:cNvPr id="817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817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1D05FC1-A20F-274E-8D0F-44CA9686035D}" type="slidenum">
              <a:rPr lang="en-US"/>
              <a:pPr/>
              <a:t>45</a:t>
            </a:fld>
            <a:endParaRPr lang="en-US"/>
          </a:p>
        </p:txBody>
      </p:sp>
      <p:sp>
        <p:nvSpPr>
          <p:cNvPr id="817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817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1D05FC1-A20F-274E-8D0F-44CA9686035D}" type="slidenum">
              <a:rPr lang="en-US"/>
              <a:pPr/>
              <a:t>46</a:t>
            </a:fld>
            <a:endParaRPr lang="en-US"/>
          </a:p>
        </p:txBody>
      </p:sp>
      <p:sp>
        <p:nvSpPr>
          <p:cNvPr id="817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817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1D05FC1-A20F-274E-8D0F-44CA9686035D}" type="slidenum">
              <a:rPr lang="en-US"/>
              <a:pPr/>
              <a:t>47</a:t>
            </a:fld>
            <a:endParaRPr lang="en-US"/>
          </a:p>
        </p:txBody>
      </p:sp>
      <p:sp>
        <p:nvSpPr>
          <p:cNvPr id="817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817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1D05FC1-A20F-274E-8D0F-44CA9686035D}" type="slidenum">
              <a:rPr lang="en-US"/>
              <a:pPr/>
              <a:t>48</a:t>
            </a:fld>
            <a:endParaRPr lang="en-US"/>
          </a:p>
        </p:txBody>
      </p:sp>
      <p:sp>
        <p:nvSpPr>
          <p:cNvPr id="817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817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1D05FC1-A20F-274E-8D0F-44CA9686035D}" type="slidenum">
              <a:rPr lang="en-US"/>
              <a:pPr/>
              <a:t>49</a:t>
            </a:fld>
            <a:endParaRPr lang="en-US"/>
          </a:p>
        </p:txBody>
      </p:sp>
      <p:sp>
        <p:nvSpPr>
          <p:cNvPr id="817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817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4AD8EFC-7ECB-514A-9394-C7AAD3992450}" type="slidenum">
              <a:rPr lang="en-US"/>
              <a:pPr/>
              <a:t>50</a:t>
            </a:fld>
            <a:endParaRPr lang="en-US"/>
          </a:p>
        </p:txBody>
      </p:sp>
      <p:sp>
        <p:nvSpPr>
          <p:cNvPr id="842754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842755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802558B-E5CD-3F40-8E8A-3FCF608D9025}" type="slidenum">
              <a:rPr lang="en-US"/>
              <a:pPr/>
              <a:t>51</a:t>
            </a:fld>
            <a:endParaRPr lang="en-US"/>
          </a:p>
        </p:txBody>
      </p:sp>
      <p:sp>
        <p:nvSpPr>
          <p:cNvPr id="845826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845827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F6A17FA-0773-B148-9ACC-421A826838BE}" type="slidenum">
              <a:rPr lang="en-US"/>
              <a:pPr/>
              <a:t>53</a:t>
            </a:fld>
            <a:endParaRPr lang="en-US"/>
          </a:p>
        </p:txBody>
      </p:sp>
      <p:sp>
        <p:nvSpPr>
          <p:cNvPr id="826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826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0A655F1-649A-6942-800B-4B6CD93C13C5}" type="slidenum">
              <a:rPr lang="en-US"/>
              <a:pPr/>
              <a:t>54</a:t>
            </a:fld>
            <a:endParaRPr lang="en-US"/>
          </a:p>
        </p:txBody>
      </p:sp>
      <p:sp>
        <p:nvSpPr>
          <p:cNvPr id="8755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8755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0A655F1-649A-6942-800B-4B6CD93C13C5}" type="slidenum">
              <a:rPr lang="en-US"/>
              <a:pPr/>
              <a:t>55</a:t>
            </a:fld>
            <a:endParaRPr lang="en-US"/>
          </a:p>
        </p:txBody>
      </p:sp>
      <p:sp>
        <p:nvSpPr>
          <p:cNvPr id="8755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8755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477573E-1778-CA41-A408-B3FEDA576773}" type="slidenum">
              <a:rPr lang="en-US"/>
              <a:pPr/>
              <a:t>56</a:t>
            </a:fld>
            <a:endParaRPr lang="en-US"/>
          </a:p>
        </p:txBody>
      </p:sp>
      <p:sp>
        <p:nvSpPr>
          <p:cNvPr id="940034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940035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477573E-1778-CA41-A408-B3FEDA576773}" type="slidenum">
              <a:rPr lang="en-US"/>
              <a:pPr/>
              <a:t>57</a:t>
            </a:fld>
            <a:endParaRPr lang="en-US"/>
          </a:p>
        </p:txBody>
      </p:sp>
      <p:sp>
        <p:nvSpPr>
          <p:cNvPr id="940034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940035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0A655F1-649A-6942-800B-4B6CD93C13C5}" type="slidenum">
              <a:rPr lang="en-US"/>
              <a:pPr/>
              <a:t>58</a:t>
            </a:fld>
            <a:endParaRPr lang="en-US"/>
          </a:p>
        </p:txBody>
      </p:sp>
      <p:sp>
        <p:nvSpPr>
          <p:cNvPr id="8755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8755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0A655F1-649A-6942-800B-4B6CD93C13C5}" type="slidenum">
              <a:rPr lang="en-US"/>
              <a:pPr/>
              <a:t>59</a:t>
            </a:fld>
            <a:endParaRPr lang="en-US"/>
          </a:p>
        </p:txBody>
      </p:sp>
      <p:sp>
        <p:nvSpPr>
          <p:cNvPr id="8755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8755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0A655F1-649A-6942-800B-4B6CD93C13C5}" type="slidenum">
              <a:rPr lang="en-US"/>
              <a:pPr/>
              <a:t>60</a:t>
            </a:fld>
            <a:endParaRPr lang="en-US"/>
          </a:p>
        </p:txBody>
      </p:sp>
      <p:sp>
        <p:nvSpPr>
          <p:cNvPr id="8755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8755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0A655F1-649A-6942-800B-4B6CD93C13C5}" type="slidenum">
              <a:rPr lang="en-US"/>
              <a:pPr/>
              <a:t>61</a:t>
            </a:fld>
            <a:endParaRPr lang="en-US"/>
          </a:p>
        </p:txBody>
      </p:sp>
      <p:sp>
        <p:nvSpPr>
          <p:cNvPr id="8755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8755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0A655F1-649A-6942-800B-4B6CD93C13C5}" type="slidenum">
              <a:rPr lang="en-US"/>
              <a:pPr/>
              <a:t>62</a:t>
            </a:fld>
            <a:endParaRPr lang="en-US"/>
          </a:p>
        </p:txBody>
      </p:sp>
      <p:sp>
        <p:nvSpPr>
          <p:cNvPr id="8755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8755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8E3F53D-0622-2948-ABAD-38BF87A83977}" type="slidenum">
              <a:rPr lang="en-US"/>
              <a:pPr/>
              <a:t>63</a:t>
            </a:fld>
            <a:endParaRPr lang="en-US"/>
          </a:p>
        </p:txBody>
      </p:sp>
      <p:sp>
        <p:nvSpPr>
          <p:cNvPr id="954370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954371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593AB6F-6D96-0A44-A786-50567CB1DBA0}" type="slidenum">
              <a:rPr lang="en-US"/>
              <a:pPr/>
              <a:t>64</a:t>
            </a:fld>
            <a:endParaRPr lang="en-US"/>
          </a:p>
        </p:txBody>
      </p:sp>
      <p:sp>
        <p:nvSpPr>
          <p:cNvPr id="851970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851971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464B970-0E35-4748-8951-3D34F974344B}" type="slidenum">
              <a:rPr lang="en-US"/>
              <a:pPr/>
              <a:t>65</a:t>
            </a:fld>
            <a:endParaRPr lang="en-US"/>
          </a:p>
        </p:txBody>
      </p:sp>
      <p:sp>
        <p:nvSpPr>
          <p:cNvPr id="813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813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nl-NL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nl-NL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20 september 2001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EC-Lezing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5AEF5C-9432-D945-8B24-83DBF8187E70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346054"/>
      </p:ext>
    </p:extLst>
  </p:cSld>
  <p:clrMapOvr>
    <a:masterClrMapping/>
  </p:clrMapOvr>
  <p:transition xmlns:p14="http://schemas.microsoft.com/office/powerpoint/2010/main"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nl-NL" smtClean="0"/>
              <a:t>Click to edit Master text styles</a:t>
            </a:r>
          </a:p>
          <a:p>
            <a:pPr lvl="1"/>
            <a:r>
              <a:rPr lang="nl-NL" smtClean="0"/>
              <a:t>Second level</a:t>
            </a:r>
          </a:p>
          <a:p>
            <a:pPr lvl="2"/>
            <a:r>
              <a:rPr lang="nl-NL" smtClean="0"/>
              <a:t>Third level</a:t>
            </a:r>
          </a:p>
          <a:p>
            <a:pPr lvl="3"/>
            <a:r>
              <a:rPr lang="nl-NL" smtClean="0"/>
              <a:t>Fourth level</a:t>
            </a:r>
          </a:p>
          <a:p>
            <a:pPr lvl="4"/>
            <a:r>
              <a:rPr lang="nl-NL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20 september 2001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EC-Lezing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62C1FC-D4DE-8343-8303-A023A4F5DE32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403951"/>
      </p:ext>
    </p:extLst>
  </p:cSld>
  <p:clrMapOvr>
    <a:masterClrMapping/>
  </p:clrMapOvr>
  <p:transition xmlns:p14="http://schemas.microsoft.com/office/powerpoint/2010/main"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nl-NL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nl-NL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20 september 2001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EC-Lezing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997040-1A80-9D4C-BE23-BBECA88ED50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8499518"/>
      </p:ext>
    </p:extLst>
  </p:cSld>
  <p:clrMapOvr>
    <a:masterClrMapping/>
  </p:clrMapOvr>
  <p:transition xmlns:p14="http://schemas.microsoft.com/office/powerpoint/2010/main"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nl-NL" smtClean="0"/>
              <a:t>Click to edit Master text styles</a:t>
            </a:r>
          </a:p>
          <a:p>
            <a:pPr lvl="1"/>
            <a:r>
              <a:rPr lang="nl-NL" smtClean="0"/>
              <a:t>Second level</a:t>
            </a:r>
          </a:p>
          <a:p>
            <a:pPr lvl="2"/>
            <a:r>
              <a:rPr lang="nl-NL" smtClean="0"/>
              <a:t>Third level</a:t>
            </a:r>
          </a:p>
          <a:p>
            <a:pPr lvl="3"/>
            <a:r>
              <a:rPr lang="nl-NL" smtClean="0"/>
              <a:t>Fourth level</a:t>
            </a:r>
          </a:p>
          <a:p>
            <a:pPr lvl="4"/>
            <a:r>
              <a:rPr lang="nl-NL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nl-NL" smtClean="0"/>
              <a:t>Click to edit Master text styles</a:t>
            </a:r>
          </a:p>
          <a:p>
            <a:pPr lvl="1"/>
            <a:r>
              <a:rPr lang="nl-NL" smtClean="0"/>
              <a:t>Second level</a:t>
            </a:r>
          </a:p>
          <a:p>
            <a:pPr lvl="2"/>
            <a:r>
              <a:rPr lang="nl-NL" smtClean="0"/>
              <a:t>Third level</a:t>
            </a:r>
          </a:p>
          <a:p>
            <a:pPr lvl="3"/>
            <a:r>
              <a:rPr lang="nl-NL" smtClean="0"/>
              <a:t>Fourth level</a:t>
            </a:r>
          </a:p>
          <a:p>
            <a:pPr lvl="4"/>
            <a:r>
              <a:rPr lang="nl-NL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20 september 2001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EC-Lezing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C88ED6-25E1-4D45-8556-AE2757702BC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372568"/>
      </p:ext>
    </p:extLst>
  </p:cSld>
  <p:clrMapOvr>
    <a:masterClrMapping/>
  </p:clrMapOvr>
  <p:transition xmlns:p14="http://schemas.microsoft.com/office/powerpoint/2010/main"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nl-NL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l-NL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nl-NL" smtClean="0"/>
              <a:t>Click to edit Master text styles</a:t>
            </a:r>
          </a:p>
          <a:p>
            <a:pPr lvl="1"/>
            <a:r>
              <a:rPr lang="nl-NL" smtClean="0"/>
              <a:t>Second level</a:t>
            </a:r>
          </a:p>
          <a:p>
            <a:pPr lvl="2"/>
            <a:r>
              <a:rPr lang="nl-NL" smtClean="0"/>
              <a:t>Third level</a:t>
            </a:r>
          </a:p>
          <a:p>
            <a:pPr lvl="3"/>
            <a:r>
              <a:rPr lang="nl-NL" smtClean="0"/>
              <a:t>Fourth level</a:t>
            </a:r>
          </a:p>
          <a:p>
            <a:pPr lvl="4"/>
            <a:r>
              <a:rPr lang="nl-NL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l-NL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nl-NL" smtClean="0"/>
              <a:t>Click to edit Master text styles</a:t>
            </a:r>
          </a:p>
          <a:p>
            <a:pPr lvl="1"/>
            <a:r>
              <a:rPr lang="nl-NL" smtClean="0"/>
              <a:t>Second level</a:t>
            </a:r>
          </a:p>
          <a:p>
            <a:pPr lvl="2"/>
            <a:r>
              <a:rPr lang="nl-NL" smtClean="0"/>
              <a:t>Third level</a:t>
            </a:r>
          </a:p>
          <a:p>
            <a:pPr lvl="3"/>
            <a:r>
              <a:rPr lang="nl-NL" smtClean="0"/>
              <a:t>Fourth level</a:t>
            </a:r>
          </a:p>
          <a:p>
            <a:pPr lvl="4"/>
            <a:r>
              <a:rPr lang="nl-NL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20 september 2001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EC-Lezing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F202CD-CC3A-174F-80A8-835284F2C917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588957"/>
      </p:ext>
    </p:extLst>
  </p:cSld>
  <p:clrMapOvr>
    <a:masterClrMapping/>
  </p:clrMapOvr>
  <p:transition xmlns:p14="http://schemas.microsoft.com/office/powerpoint/2010/main"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20 september 2001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EC-Lezing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6E03E1-AA06-CC41-B50A-06590D4741CF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748753"/>
      </p:ext>
    </p:extLst>
  </p:cSld>
  <p:clrMapOvr>
    <a:masterClrMapping/>
  </p:clrMapOvr>
  <p:transition xmlns:p14="http://schemas.microsoft.com/office/powerpoint/2010/main"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20 september 2001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EC-Lezing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2CBA33-FCC6-2646-B3D8-BAF0238A0D2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06953"/>
      </p:ext>
    </p:extLst>
  </p:cSld>
  <p:clrMapOvr>
    <a:masterClrMapping/>
  </p:clrMapOvr>
  <p:transition xmlns:p14="http://schemas.microsoft.com/office/powerpoint/2010/main"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nl-NL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nl-NL" smtClean="0"/>
              <a:t>Click to edit Master text styles</a:t>
            </a:r>
          </a:p>
          <a:p>
            <a:pPr lvl="1"/>
            <a:r>
              <a:rPr lang="nl-NL" smtClean="0"/>
              <a:t>Second level</a:t>
            </a:r>
          </a:p>
          <a:p>
            <a:pPr lvl="2"/>
            <a:r>
              <a:rPr lang="nl-NL" smtClean="0"/>
              <a:t>Third level</a:t>
            </a:r>
          </a:p>
          <a:p>
            <a:pPr lvl="3"/>
            <a:r>
              <a:rPr lang="nl-NL" smtClean="0"/>
              <a:t>Fourth level</a:t>
            </a:r>
          </a:p>
          <a:p>
            <a:pPr lvl="4"/>
            <a:r>
              <a:rPr lang="nl-NL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nl-NL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20 september 2001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EC-Lezing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FD1294-BBB4-0B44-8DB0-F44A304B02D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0377094"/>
      </p:ext>
    </p:extLst>
  </p:cSld>
  <p:clrMapOvr>
    <a:masterClrMapping/>
  </p:clrMapOvr>
  <p:transition xmlns:p14="http://schemas.microsoft.com/office/powerpoint/2010/main"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nl-NL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nl-NL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20 september 2001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EC-Lezing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4DE90C-B8E1-2D4D-9768-C324B286D5E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1875531"/>
      </p:ext>
    </p:extLst>
  </p:cSld>
  <p:clrMapOvr>
    <a:masterClrMapping/>
  </p:clrMapOvr>
  <p:transition xmlns:p14="http://schemas.microsoft.com/office/powerpoint/2010/main"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nl-NL" smtClean="0"/>
              <a:t>Click to edit Master text styles</a:t>
            </a:r>
          </a:p>
          <a:p>
            <a:pPr lvl="1"/>
            <a:r>
              <a:rPr lang="nl-NL" smtClean="0"/>
              <a:t>Second level</a:t>
            </a:r>
          </a:p>
          <a:p>
            <a:pPr lvl="2"/>
            <a:r>
              <a:rPr lang="nl-NL" smtClean="0"/>
              <a:t>Third level</a:t>
            </a:r>
          </a:p>
          <a:p>
            <a:pPr lvl="3"/>
            <a:r>
              <a:rPr lang="nl-NL" smtClean="0"/>
              <a:t>Fourth level</a:t>
            </a:r>
          </a:p>
          <a:p>
            <a:pPr lvl="4"/>
            <a:r>
              <a:rPr lang="nl-NL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20 september 2001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EC-Lezing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F9F32D-C431-DF4B-91DA-8B8F123AFD32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640265"/>
      </p:ext>
    </p:extLst>
  </p:cSld>
  <p:clrMapOvr>
    <a:masterClrMapping/>
  </p:clrMapOvr>
  <p:transition xmlns:p14="http://schemas.microsoft.com/office/powerpoint/2010/main"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nl-NL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nl-NL" smtClean="0"/>
              <a:t>Click to edit Master text styles</a:t>
            </a:r>
          </a:p>
          <a:p>
            <a:pPr lvl="1"/>
            <a:r>
              <a:rPr lang="nl-NL" smtClean="0"/>
              <a:t>Second level</a:t>
            </a:r>
          </a:p>
          <a:p>
            <a:pPr lvl="2"/>
            <a:r>
              <a:rPr lang="nl-NL" smtClean="0"/>
              <a:t>Third level</a:t>
            </a:r>
          </a:p>
          <a:p>
            <a:pPr lvl="3"/>
            <a:r>
              <a:rPr lang="nl-NL" smtClean="0"/>
              <a:t>Fourth level</a:t>
            </a:r>
          </a:p>
          <a:p>
            <a:pPr lvl="4"/>
            <a:r>
              <a:rPr lang="nl-NL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20 september 2001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EC-Lezing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937378-92B3-A549-ACF3-4D577457ECF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266585"/>
      </p:ext>
    </p:extLst>
  </p:cSld>
  <p:clrMapOvr>
    <a:masterClrMapping/>
  </p:clrMapOvr>
  <p:transition xmlns:p14="http://schemas.microsoft.com/office/powerpoint/2010/main">
    <p:zoom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 lvl="0"/>
            <a:r>
              <a:rPr lang="nl-NL" smtClean="0"/>
              <a:t>Click to edit Master text styles</a:t>
            </a:r>
          </a:p>
          <a:p>
            <a:pPr lvl="1"/>
            <a:r>
              <a:rPr lang="nl-NL" smtClean="0"/>
              <a:t>Second level</a:t>
            </a:r>
          </a:p>
          <a:p>
            <a:pPr lvl="2"/>
            <a:r>
              <a:rPr lang="nl-NL" smtClean="0"/>
              <a:t>Third level</a:t>
            </a:r>
          </a:p>
          <a:p>
            <a:pPr lvl="3"/>
            <a:r>
              <a:rPr lang="nl-NL" smtClean="0"/>
              <a:t>Fourth level</a:t>
            </a:r>
          </a:p>
          <a:p>
            <a:pPr lvl="4"/>
            <a:r>
              <a:rPr lang="nl-NL" smtClean="0"/>
              <a:t>Fifth level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20 september 2001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48000" y="62611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EC-Lezing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F1EEE92C-6C4B-074E-834B-87F80FA03C7C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513947"/>
      </p:ext>
    </p:extLst>
  </p:cSld>
  <p:clrMapOvr>
    <a:masterClrMapping/>
  </p:clrMapOvr>
  <p:transition xmlns:p14="http://schemas.microsoft.com/office/powerpoint/2010/main">
    <p:zoom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nl-NL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nl-NL" smtClean="0"/>
              <a:t>Click to edit Master text styles</a:t>
            </a:r>
          </a:p>
          <a:p>
            <a:pPr lvl="1"/>
            <a:r>
              <a:rPr lang="nl-NL" smtClean="0"/>
              <a:t>Second level</a:t>
            </a:r>
          </a:p>
          <a:p>
            <a:pPr lvl="2"/>
            <a:r>
              <a:rPr lang="nl-NL" smtClean="0"/>
              <a:t>Third level</a:t>
            </a:r>
          </a:p>
          <a:p>
            <a:pPr lvl="3"/>
            <a:r>
              <a:rPr lang="nl-NL" smtClean="0"/>
              <a:t>Fourth level</a:t>
            </a:r>
          </a:p>
          <a:p>
            <a:pPr lvl="4"/>
            <a:r>
              <a:rPr lang="nl-NL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nl-NL" smtClean="0"/>
              <a:t>Click to edit Master text styles</a:t>
            </a:r>
          </a:p>
          <a:p>
            <a:pPr lvl="1"/>
            <a:r>
              <a:rPr lang="nl-NL" smtClean="0"/>
              <a:t>Second level</a:t>
            </a:r>
          </a:p>
          <a:p>
            <a:pPr lvl="2"/>
            <a:r>
              <a:rPr lang="nl-NL" smtClean="0"/>
              <a:t>Third level</a:t>
            </a:r>
          </a:p>
          <a:p>
            <a:pPr lvl="3"/>
            <a:r>
              <a:rPr lang="nl-NL" smtClean="0"/>
              <a:t>Fourth level</a:t>
            </a:r>
          </a:p>
          <a:p>
            <a:pPr lvl="4"/>
            <a:r>
              <a:rPr lang="nl-NL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nl-NL" smtClean="0"/>
              <a:t>Click to edit Master text styles</a:t>
            </a:r>
          </a:p>
          <a:p>
            <a:pPr lvl="1"/>
            <a:r>
              <a:rPr lang="nl-NL" smtClean="0"/>
              <a:t>Second level</a:t>
            </a:r>
          </a:p>
          <a:p>
            <a:pPr lvl="2"/>
            <a:r>
              <a:rPr lang="nl-NL" smtClean="0"/>
              <a:t>Third level</a:t>
            </a:r>
          </a:p>
          <a:p>
            <a:pPr lvl="3"/>
            <a:r>
              <a:rPr lang="nl-NL" smtClean="0"/>
              <a:t>Fourth level</a:t>
            </a:r>
          </a:p>
          <a:p>
            <a:pPr lvl="4"/>
            <a:r>
              <a:rPr lang="nl-NL" smtClean="0"/>
              <a:t>Fifth level</a:t>
            </a:r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20 september 2001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048000" y="62611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EC-Lezing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658E4FE9-6F49-844B-8740-94F97DAE5038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0428315"/>
      </p:ext>
    </p:extLst>
  </p:cSld>
  <p:clrMapOvr>
    <a:masterClrMapping/>
  </p:clrMapOvr>
  <p:transition xmlns:p14="http://schemas.microsoft.com/office/powerpoint/2010/main">
    <p:zoom/>
  </p:transition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theme" Target="../theme/theme1.xml"/><Relationship Id="rId15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r>
              <a:rPr lang="en-US"/>
              <a:t>20 september 2001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048000" y="62611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r>
              <a:rPr lang="en-US"/>
              <a:t>EC-Lezing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ABDF041-369D-CC45-84D1-69ECFE4739EA}" type="slidenum">
              <a:rPr lang="en-US"/>
              <a:pPr/>
              <a:t>‹#›</a:t>
            </a:fld>
            <a:endParaRPr lang="en-US"/>
          </a:p>
        </p:txBody>
      </p:sp>
      <p:pic>
        <p:nvPicPr>
          <p:cNvPr id="1033" name="Picture 9"/>
          <p:cNvPicPr>
            <a:picLocks noChangeAspect="1" noChangeArrowheads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0" y="228600"/>
            <a:ext cx="1676400" cy="544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ransition xmlns:p14="http://schemas.microsoft.com/office/powerpoint/2010/main">
    <p:zoom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ＭＳ Ｐゴシック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4" Type="http://schemas.openxmlformats.org/officeDocument/2006/relationships/image" Target="../media/image3.em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4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4" Type="http://schemas.openxmlformats.org/officeDocument/2006/relationships/image" Target="../media/image8.emf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4" Type="http://schemas.openxmlformats.org/officeDocument/2006/relationships/image" Target="../media/image10.emf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4" Type="http://schemas.openxmlformats.org/officeDocument/2006/relationships/image" Target="../media/image12.emf"/><Relationship Id="rId5" Type="http://schemas.openxmlformats.org/officeDocument/2006/relationships/image" Target="../media/image13.emf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4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4" Type="http://schemas.openxmlformats.org/officeDocument/2006/relationships/image" Target="../media/image17.emf"/><Relationship Id="rId5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9.e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20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4" Type="http://schemas.openxmlformats.org/officeDocument/2006/relationships/image" Target="../media/image22.jpeg"/><Relationship Id="rId5" Type="http://schemas.openxmlformats.org/officeDocument/2006/relationships/image" Target="../media/image23.jp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25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4" Type="http://schemas.openxmlformats.org/officeDocument/2006/relationships/image" Target="../media/image27.png"/><Relationship Id="rId5" Type="http://schemas.openxmlformats.org/officeDocument/2006/relationships/image" Target="../media/image28.png"/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4" Type="http://schemas.openxmlformats.org/officeDocument/2006/relationships/image" Target="../media/image30.png"/><Relationship Id="rId5" Type="http://schemas.openxmlformats.org/officeDocument/2006/relationships/image" Target="../media/image31.png"/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4" Type="http://schemas.openxmlformats.org/officeDocument/2006/relationships/image" Target="../media/image33.png"/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4" Type="http://schemas.openxmlformats.org/officeDocument/2006/relationships/image" Target="../media/image30.png"/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4" Type="http://schemas.openxmlformats.org/officeDocument/2006/relationships/image" Target="../media/image36.png"/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37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38.jp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39.gi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4" Type="http://schemas.openxmlformats.org/officeDocument/2006/relationships/image" Target="../media/image41.em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4" Type="http://schemas.openxmlformats.org/officeDocument/2006/relationships/image" Target="../media/image23.jpg"/><Relationship Id="rId1" Type="http://schemas.openxmlformats.org/officeDocument/2006/relationships/themeOverride" Target="../theme/themeOverride1.xml"/><Relationship Id="rId2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2.png"/><Relationship Id="rId3" Type="http://schemas.openxmlformats.org/officeDocument/2006/relationships/image" Target="../media/image43.jp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44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5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4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4" Type="http://schemas.openxmlformats.org/officeDocument/2006/relationships/image" Target="../media/image49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8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4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4" Type="http://schemas.openxmlformats.org/officeDocument/2006/relationships/image" Target="../media/image53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4" Type="http://schemas.openxmlformats.org/officeDocument/2006/relationships/image" Target="../media/image54.jp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4" Type="http://schemas.openxmlformats.org/officeDocument/2006/relationships/image" Target="../media/image55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4" Type="http://schemas.openxmlformats.org/officeDocument/2006/relationships/image" Target="../media/image57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34.xml"/><Relationship Id="rId3" Type="http://schemas.openxmlformats.org/officeDocument/2006/relationships/image" Target="../media/image58.pn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35.xml"/><Relationship Id="rId3" Type="http://schemas.openxmlformats.org/officeDocument/2006/relationships/image" Target="../media/image59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36.xml"/><Relationship Id="rId3" Type="http://schemas.openxmlformats.org/officeDocument/2006/relationships/image" Target="../media/image60.jp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g"/><Relationship Id="rId4" Type="http://schemas.openxmlformats.org/officeDocument/2006/relationships/image" Target="../media/image62.jpeg"/><Relationship Id="rId5" Type="http://schemas.openxmlformats.org/officeDocument/2006/relationships/image" Target="../media/image63.jpeg"/><Relationship Id="rId6" Type="http://schemas.openxmlformats.org/officeDocument/2006/relationships/image" Target="../media/image64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3.jp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3.jpg"/><Relationship Id="rId3" Type="http://schemas.openxmlformats.org/officeDocument/2006/relationships/image" Target="../media/image65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7.xml"/><Relationship Id="rId3" Type="http://schemas.openxmlformats.org/officeDocument/2006/relationships/image" Target="../media/image66.emf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38.xml"/><Relationship Id="rId3" Type="http://schemas.openxmlformats.org/officeDocument/2006/relationships/image" Target="../media/image67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4" Type="http://schemas.openxmlformats.org/officeDocument/2006/relationships/image" Target="../media/image68.jpg"/><Relationship Id="rId5" Type="http://schemas.openxmlformats.org/officeDocument/2006/relationships/image" Target="../media/image69.png"/><Relationship Id="rId6" Type="http://schemas.openxmlformats.org/officeDocument/2006/relationships/image" Target="../media/image70.png"/><Relationship Id="rId7" Type="http://schemas.openxmlformats.org/officeDocument/2006/relationships/image" Target="../media/image71.png"/><Relationship Id="rId8" Type="http://schemas.openxmlformats.org/officeDocument/2006/relationships/image" Target="../media/image72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9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4" Type="http://schemas.openxmlformats.org/officeDocument/2006/relationships/image" Target="../media/image73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0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4" Type="http://schemas.openxmlformats.org/officeDocument/2006/relationships/image" Target="../media/image74.jpeg"/><Relationship Id="rId5" Type="http://schemas.openxmlformats.org/officeDocument/2006/relationships/image" Target="../media/image75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4" Type="http://schemas.openxmlformats.org/officeDocument/2006/relationships/image" Target="../media/image76.png"/><Relationship Id="rId5" Type="http://schemas.openxmlformats.org/officeDocument/2006/relationships/image" Target="../media/image77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4" Type="http://schemas.openxmlformats.org/officeDocument/2006/relationships/image" Target="../media/image78.gif"/><Relationship Id="rId5" Type="http://schemas.openxmlformats.org/officeDocument/2006/relationships/image" Target="../media/image79.gif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3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4" Type="http://schemas.openxmlformats.org/officeDocument/2006/relationships/image" Target="../media/image80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4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4" Type="http://schemas.openxmlformats.org/officeDocument/2006/relationships/image" Target="../media/image81.jpg"/><Relationship Id="rId5" Type="http://schemas.openxmlformats.org/officeDocument/2006/relationships/image" Target="../media/image82.png"/><Relationship Id="rId6" Type="http://schemas.openxmlformats.org/officeDocument/2006/relationships/image" Target="../media/image83.jpg"/><Relationship Id="rId7" Type="http://schemas.openxmlformats.org/officeDocument/2006/relationships/image" Target="../media/image84.jp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5.xml"/></Relationships>
</file>

<file path=ppt/slides/_rels/slide50.xml.rels><?xml version="1.0" encoding="UTF-8" standalone="yes"?>
<Relationships xmlns="http://schemas.openxmlformats.org/package/2006/relationships"><Relationship Id="rId11" Type="http://schemas.openxmlformats.org/officeDocument/2006/relationships/oleObject" Target="../embeddings/oleObject3.bin"/><Relationship Id="rId12" Type="http://schemas.openxmlformats.org/officeDocument/2006/relationships/image" Target="../media/image87.png"/><Relationship Id="rId1" Type="http://schemas.openxmlformats.org/officeDocument/2006/relationships/vmlDrawing" Target="../drawings/vmlDrawing1.vml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6.xml"/><Relationship Id="rId4" Type="http://schemas.openxmlformats.org/officeDocument/2006/relationships/image" Target="../media/image88.png"/><Relationship Id="rId5" Type="http://schemas.openxmlformats.org/officeDocument/2006/relationships/image" Target="../media/image89.jpeg"/><Relationship Id="rId6" Type="http://schemas.openxmlformats.org/officeDocument/2006/relationships/image" Target="../media/image90.jpeg"/><Relationship Id="rId7" Type="http://schemas.openxmlformats.org/officeDocument/2006/relationships/oleObject" Target="../embeddings/oleObject1.bin"/><Relationship Id="rId8" Type="http://schemas.openxmlformats.org/officeDocument/2006/relationships/image" Target="../media/image85.png"/><Relationship Id="rId9" Type="http://schemas.openxmlformats.org/officeDocument/2006/relationships/oleObject" Target="../embeddings/oleObject2.bin"/><Relationship Id="rId10" Type="http://schemas.openxmlformats.org/officeDocument/2006/relationships/image" Target="../media/image86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7.xml"/><Relationship Id="rId4" Type="http://schemas.openxmlformats.org/officeDocument/2006/relationships/image" Target="../media/image92.jpeg"/><Relationship Id="rId5" Type="http://schemas.openxmlformats.org/officeDocument/2006/relationships/image" Target="../media/image93.jpeg"/><Relationship Id="rId6" Type="http://schemas.openxmlformats.org/officeDocument/2006/relationships/image" Target="../media/image94.jpeg"/><Relationship Id="rId7" Type="http://schemas.openxmlformats.org/officeDocument/2006/relationships/image" Target="../media/image95.png"/><Relationship Id="rId8" Type="http://schemas.openxmlformats.org/officeDocument/2006/relationships/image" Target="../media/image96.png"/><Relationship Id="rId9" Type="http://schemas.openxmlformats.org/officeDocument/2006/relationships/oleObject" Target="../embeddings/oleObject4.bin"/><Relationship Id="rId10" Type="http://schemas.openxmlformats.org/officeDocument/2006/relationships/image" Target="../media/image91.png"/><Relationship Id="rId1" Type="http://schemas.openxmlformats.org/officeDocument/2006/relationships/vmlDrawing" Target="../drawings/vmlDrawing2.vml"/><Relationship Id="rId2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4" Type="http://schemas.openxmlformats.org/officeDocument/2006/relationships/image" Target="../media/image99.gi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7.jp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4" Type="http://schemas.openxmlformats.org/officeDocument/2006/relationships/hyperlink" Target="http://www.vsbfonds.info/default.asp?id=00005" TargetMode="External"/><Relationship Id="rId5" Type="http://schemas.openxmlformats.org/officeDocument/2006/relationships/image" Target="../media/image101.png"/><Relationship Id="rId6" Type="http://schemas.openxmlformats.org/officeDocument/2006/relationships/image" Target="../media/image102.png"/><Relationship Id="rId7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8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4" Type="http://schemas.openxmlformats.org/officeDocument/2006/relationships/image" Target="../media/image104.png"/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49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jpg"/><Relationship Id="rId4" Type="http://schemas.openxmlformats.org/officeDocument/2006/relationships/image" Target="../media/image106.png"/><Relationship Id="rId5" Type="http://schemas.openxmlformats.org/officeDocument/2006/relationships/image" Target="../media/image107.png"/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50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4" Type="http://schemas.openxmlformats.org/officeDocument/2006/relationships/image" Target="../media/image109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1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jpg"/><Relationship Id="rId4" Type="http://schemas.openxmlformats.org/officeDocument/2006/relationships/image" Target="../media/image111.JPG"/><Relationship Id="rId5" Type="http://schemas.openxmlformats.org/officeDocument/2006/relationships/image" Target="../media/image112.png"/><Relationship Id="rId6" Type="http://schemas.openxmlformats.org/officeDocument/2006/relationships/image" Target="../media/image113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png"/><Relationship Id="rId4" Type="http://schemas.openxmlformats.org/officeDocument/2006/relationships/image" Target="../media/image114.JPG"/><Relationship Id="rId5" Type="http://schemas.openxmlformats.org/officeDocument/2006/relationships/image" Target="../media/image115.JPG"/><Relationship Id="rId6" Type="http://schemas.openxmlformats.org/officeDocument/2006/relationships/image" Target="../media/image116.jpg"/><Relationship Id="rId7" Type="http://schemas.openxmlformats.org/officeDocument/2006/relationships/image" Target="../media/image117.JPG"/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53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54.xml"/><Relationship Id="rId3" Type="http://schemas.openxmlformats.org/officeDocument/2006/relationships/image" Target="../media/image105.jp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png"/><Relationship Id="rId4" Type="http://schemas.openxmlformats.org/officeDocument/2006/relationships/image" Target="../media/image119.png"/><Relationship Id="rId5" Type="http://schemas.openxmlformats.org/officeDocument/2006/relationships/image" Target="../media/image120.gif"/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55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jpg"/><Relationship Id="rId4" Type="http://schemas.openxmlformats.org/officeDocument/2006/relationships/image" Target="../media/image122.png"/><Relationship Id="rId5" Type="http://schemas.openxmlformats.org/officeDocument/2006/relationships/image" Target="../media/image97.jpg"/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56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png"/><Relationship Id="rId4" Type="http://schemas.openxmlformats.org/officeDocument/2006/relationships/image" Target="../media/image124.JPG"/><Relationship Id="rId5" Type="http://schemas.openxmlformats.org/officeDocument/2006/relationships/image" Target="../media/image125.gif"/><Relationship Id="rId6" Type="http://schemas.openxmlformats.org/officeDocument/2006/relationships/image" Target="../media/image126.jpg"/><Relationship Id="rId7" Type="http://schemas.openxmlformats.org/officeDocument/2006/relationships/image" Target="../media/image127.jpg"/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57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8.xml"/><Relationship Id="rId4" Type="http://schemas.openxmlformats.org/officeDocument/2006/relationships/oleObject" Target="../embeddings/oleObject5.bin"/><Relationship Id="rId5" Type="http://schemas.openxmlformats.org/officeDocument/2006/relationships/image" Target="../media/image128.png"/><Relationship Id="rId1" Type="http://schemas.openxmlformats.org/officeDocument/2006/relationships/vmlDrawing" Target="../drawings/vmlDrawing3.vml"/><Relationship Id="rId2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jpeg"/><Relationship Id="rId4" Type="http://schemas.openxmlformats.org/officeDocument/2006/relationships/image" Target="../media/image130.jpeg"/><Relationship Id="rId5" Type="http://schemas.openxmlformats.org/officeDocument/2006/relationships/image" Target="../media/image131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9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emf"/><Relationship Id="rId4" Type="http://schemas.openxmlformats.org/officeDocument/2006/relationships/image" Target="../media/image133.emf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9897" name="Picture 7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14400" y="-11113"/>
            <a:ext cx="10972800" cy="68802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89827" name="Text Box 3"/>
          <p:cNvSpPr txBox="1">
            <a:spLocks noChangeArrowheads="1"/>
          </p:cNvSpPr>
          <p:nvPr/>
        </p:nvSpPr>
        <p:spPr bwMode="auto">
          <a:xfrm>
            <a:off x="395536" y="1700808"/>
            <a:ext cx="7704856" cy="2123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FF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eaLnBrk="0" hangingPunct="0"/>
            <a:r>
              <a:rPr lang="en-US" sz="6600" b="1" dirty="0" err="1" smtClean="0">
                <a:solidFill>
                  <a:schemeClr val="bg1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Waarnemen</a:t>
            </a:r>
            <a:r>
              <a:rPr lang="en-US" sz="6600" b="1" dirty="0" smtClean="0">
                <a:solidFill>
                  <a:schemeClr val="bg1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 met de LOFAR </a:t>
            </a:r>
            <a:r>
              <a:rPr lang="en-US" sz="6600" b="1" dirty="0" err="1" smtClean="0">
                <a:solidFill>
                  <a:schemeClr val="bg1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telescoop</a:t>
            </a:r>
            <a:endParaRPr lang="en-US" sz="6600" dirty="0">
              <a:solidFill>
                <a:schemeClr val="accent2"/>
              </a:solidFill>
              <a:effectLst>
                <a:glow rad="1397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89829" name="Text Box 5"/>
          <p:cNvSpPr txBox="1">
            <a:spLocks noChangeArrowheads="1"/>
          </p:cNvSpPr>
          <p:nvPr/>
        </p:nvSpPr>
        <p:spPr bwMode="auto">
          <a:xfrm>
            <a:off x="179512" y="5229200"/>
            <a:ext cx="8945984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r">
              <a:spcBef>
                <a:spcPct val="50000"/>
              </a:spcBef>
            </a:pPr>
            <a:r>
              <a:rPr lang="nl-NL" dirty="0" smtClean="0">
                <a:solidFill>
                  <a:schemeClr val="bg1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Adriaan Renting    </a:t>
            </a:r>
            <a:r>
              <a:rPr lang="nl-NL" dirty="0">
                <a:solidFill>
                  <a:schemeClr val="bg1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	</a:t>
            </a:r>
            <a:r>
              <a:rPr lang="nl-NL" dirty="0" smtClean="0">
                <a:solidFill>
                  <a:schemeClr val="bg1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     </a:t>
            </a:r>
            <a:r>
              <a:rPr lang="nl-NL" dirty="0">
                <a:solidFill>
                  <a:schemeClr val="bg1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	</a:t>
            </a:r>
            <a:r>
              <a:rPr lang="nl-NL" dirty="0" smtClean="0">
                <a:solidFill>
                  <a:schemeClr val="bg1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                   Radio Observatorium ASTRON</a:t>
            </a:r>
          </a:p>
          <a:p>
            <a:pPr algn="r">
              <a:spcBef>
                <a:spcPct val="50000"/>
              </a:spcBef>
            </a:pPr>
            <a:r>
              <a:rPr lang="nl-NL" dirty="0" smtClean="0">
                <a:solidFill>
                  <a:schemeClr val="bg1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Werkgroep Natuurkunde Didactiek 2016</a:t>
            </a:r>
            <a:r>
              <a:rPr lang="nl-NL" dirty="0">
                <a:solidFill>
                  <a:schemeClr val="bg1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	</a:t>
            </a:r>
          </a:p>
        </p:txBody>
      </p:sp>
      <p:sp>
        <p:nvSpPr>
          <p:cNvPr id="589832" name="Text Box 8"/>
          <p:cNvSpPr txBox="1">
            <a:spLocks noChangeArrowheads="1"/>
          </p:cNvSpPr>
          <p:nvPr/>
        </p:nvSpPr>
        <p:spPr bwMode="auto">
          <a:xfrm>
            <a:off x="5486400" y="2895600"/>
            <a:ext cx="5029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endParaRPr lang="nl-NL"/>
          </a:p>
        </p:txBody>
      </p:sp>
      <p:sp>
        <p:nvSpPr>
          <p:cNvPr id="589833" name="Text Box 9"/>
          <p:cNvSpPr txBox="1">
            <a:spLocks noChangeArrowheads="1"/>
          </p:cNvSpPr>
          <p:nvPr/>
        </p:nvSpPr>
        <p:spPr bwMode="auto">
          <a:xfrm>
            <a:off x="5638800" y="2971800"/>
            <a:ext cx="3505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nl-NL"/>
              <a:t> </a:t>
            </a:r>
          </a:p>
        </p:txBody>
      </p:sp>
      <p:sp>
        <p:nvSpPr>
          <p:cNvPr id="589834" name="Text Box 10"/>
          <p:cNvSpPr txBox="1">
            <a:spLocks noChangeArrowheads="1"/>
          </p:cNvSpPr>
          <p:nvPr/>
        </p:nvSpPr>
        <p:spPr bwMode="auto">
          <a:xfrm>
            <a:off x="5943600" y="2667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endParaRPr lang="nl-NL"/>
          </a:p>
        </p:txBody>
      </p:sp>
      <p:sp>
        <p:nvSpPr>
          <p:cNvPr id="589852" name="Text Box 28"/>
          <p:cNvSpPr txBox="1">
            <a:spLocks noChangeArrowheads="1"/>
          </p:cNvSpPr>
          <p:nvPr/>
        </p:nvSpPr>
        <p:spPr bwMode="auto">
          <a:xfrm>
            <a:off x="3348038" y="2492375"/>
            <a:ext cx="26638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endParaRPr lang="en-US"/>
          </a:p>
        </p:txBody>
      </p:sp>
      <p:sp>
        <p:nvSpPr>
          <p:cNvPr id="589876" name="Text Box 52"/>
          <p:cNvSpPr txBox="1">
            <a:spLocks noChangeArrowheads="1"/>
          </p:cNvSpPr>
          <p:nvPr/>
        </p:nvSpPr>
        <p:spPr bwMode="auto">
          <a:xfrm>
            <a:off x="303213" y="136525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US"/>
          </a:p>
        </p:txBody>
      </p:sp>
      <p:sp>
        <p:nvSpPr>
          <p:cNvPr id="589886" name="Rectangle 62"/>
          <p:cNvSpPr>
            <a:spLocks noChangeArrowheads="1"/>
          </p:cNvSpPr>
          <p:nvPr/>
        </p:nvSpPr>
        <p:spPr bwMode="auto">
          <a:xfrm>
            <a:off x="0" y="4176713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l"/>
            <a:endParaRPr lang="en-US"/>
          </a:p>
        </p:txBody>
      </p:sp>
      <p:pic>
        <p:nvPicPr>
          <p:cNvPr id="589898" name="Picture 7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304800"/>
            <a:ext cx="2286000" cy="742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3"/>
          <p:cNvSpPr txBox="1">
            <a:spLocks noChangeArrowheads="1"/>
          </p:cNvSpPr>
          <p:nvPr/>
        </p:nvSpPr>
        <p:spPr bwMode="auto">
          <a:xfrm>
            <a:off x="827584" y="1124744"/>
            <a:ext cx="7704856" cy="1107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FF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eaLnBrk="0" hangingPunct="0"/>
            <a:r>
              <a:rPr lang="en-US" sz="6600" b="1" dirty="0" err="1" smtClean="0">
                <a:solidFill>
                  <a:schemeClr val="bg1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Geschiedenis</a:t>
            </a:r>
            <a:endParaRPr lang="en-US" sz="6600" dirty="0">
              <a:solidFill>
                <a:schemeClr val="accent2"/>
              </a:solidFill>
              <a:effectLst>
                <a:glow rad="1397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520" y="2420888"/>
            <a:ext cx="8652328" cy="3888432"/>
          </a:xfrm>
          <a:prstGeom prst="rect">
            <a:avLst/>
          </a:prstGeom>
        </p:spPr>
      </p:pic>
      <p:sp>
        <p:nvSpPr>
          <p:cNvPr id="8" name="Rectangle 1029"/>
          <p:cNvSpPr>
            <a:spLocks noChangeArrowheads="1"/>
          </p:cNvSpPr>
          <p:nvPr/>
        </p:nvSpPr>
        <p:spPr bwMode="auto">
          <a:xfrm>
            <a:off x="251520" y="6309320"/>
            <a:ext cx="3339376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sz="1400" dirty="0" err="1" smtClean="0">
                <a:solidFill>
                  <a:schemeClr val="bg1"/>
                </a:solidFill>
              </a:rPr>
              <a:t>Dwingeloo</a:t>
            </a:r>
            <a:r>
              <a:rPr lang="en-US" sz="1400" dirty="0" smtClean="0">
                <a:solidFill>
                  <a:schemeClr val="bg1"/>
                </a:solidFill>
              </a:rPr>
              <a:t>/Leiden H1 Northern Sky survey</a:t>
            </a:r>
            <a:endParaRPr lang="en-US" sz="1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3410" name="Picture 102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8600"/>
            <a:ext cx="4364038" cy="624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13411" name="Picture 102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3581400"/>
            <a:ext cx="3670300" cy="287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13412" name="Rectangle 1028"/>
          <p:cNvSpPr>
            <a:spLocks noChangeArrowheads="1"/>
          </p:cNvSpPr>
          <p:nvPr/>
        </p:nvSpPr>
        <p:spPr bwMode="auto">
          <a:xfrm>
            <a:off x="5105400" y="2819400"/>
            <a:ext cx="21399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Radio Kootwijk</a:t>
            </a:r>
          </a:p>
        </p:txBody>
      </p:sp>
      <p:sp>
        <p:nvSpPr>
          <p:cNvPr id="913413" name="Rectangle 1029"/>
          <p:cNvSpPr>
            <a:spLocks noChangeArrowheads="1"/>
          </p:cNvSpPr>
          <p:nvPr/>
        </p:nvSpPr>
        <p:spPr bwMode="auto">
          <a:xfrm>
            <a:off x="5004048" y="908720"/>
            <a:ext cx="3449532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l"/>
            <a:r>
              <a:rPr lang="en-US" dirty="0" smtClean="0">
                <a:solidFill>
                  <a:schemeClr val="bg1"/>
                </a:solidFill>
              </a:rPr>
              <a:t>1930s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Begin radio </a:t>
            </a:r>
            <a:r>
              <a:rPr lang="en-US" dirty="0" err="1" smtClean="0">
                <a:solidFill>
                  <a:schemeClr val="bg1"/>
                </a:solidFill>
              </a:rPr>
              <a:t>communicatie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2418458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4434" name="Picture 102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381000"/>
            <a:ext cx="3163888" cy="3459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14435" name="Picture 102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2819400"/>
            <a:ext cx="5165725" cy="3611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14436" name="Rectangle 1028"/>
          <p:cNvSpPr>
            <a:spLocks noChangeArrowheads="1"/>
          </p:cNvSpPr>
          <p:nvPr/>
        </p:nvSpPr>
        <p:spPr bwMode="auto">
          <a:xfrm>
            <a:off x="4572000" y="1340768"/>
            <a:ext cx="3433763" cy="1200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/>
            <a:r>
              <a:rPr lang="nl-NL" dirty="0" smtClean="0">
                <a:solidFill>
                  <a:schemeClr val="bg1"/>
                </a:solidFill>
              </a:rPr>
              <a:t>Ingenieurs PTT proberen om de oorsprong van storingen te vinden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14437" name="Rectangle 1029"/>
          <p:cNvSpPr>
            <a:spLocks noChangeArrowheads="1"/>
          </p:cNvSpPr>
          <p:nvPr/>
        </p:nvSpPr>
        <p:spPr bwMode="auto">
          <a:xfrm>
            <a:off x="611560" y="3933056"/>
            <a:ext cx="2666256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l"/>
            <a:r>
              <a:rPr lang="en-US" dirty="0" smtClean="0">
                <a:solidFill>
                  <a:schemeClr val="bg1"/>
                </a:solidFill>
              </a:rPr>
              <a:t>Prof. </a:t>
            </a:r>
            <a:r>
              <a:rPr lang="en-US" dirty="0" err="1" smtClean="0">
                <a:solidFill>
                  <a:schemeClr val="bg1"/>
                </a:solidFill>
              </a:rPr>
              <a:t>Oort</a:t>
            </a:r>
            <a:r>
              <a:rPr lang="en-US" dirty="0" smtClean="0">
                <a:solidFill>
                  <a:schemeClr val="bg1"/>
                </a:solidFill>
              </a:rPr>
              <a:t> en </a:t>
            </a:r>
          </a:p>
          <a:p>
            <a:pPr algn="l"/>
            <a:r>
              <a:rPr lang="en-US" dirty="0" smtClean="0">
                <a:solidFill>
                  <a:schemeClr val="bg1"/>
                </a:solidFill>
              </a:rPr>
              <a:t>Van der </a:t>
            </a:r>
            <a:r>
              <a:rPr lang="en-US" dirty="0" err="1" smtClean="0">
                <a:solidFill>
                  <a:schemeClr val="bg1"/>
                </a:solidFill>
              </a:rPr>
              <a:t>Hulst</a:t>
            </a:r>
            <a:endParaRPr lang="en-US" dirty="0" smtClean="0">
              <a:solidFill>
                <a:schemeClr val="bg1"/>
              </a:solidFill>
            </a:endParaRPr>
          </a:p>
          <a:p>
            <a:pPr algn="l"/>
            <a:r>
              <a:rPr lang="en-US" dirty="0" err="1">
                <a:solidFill>
                  <a:schemeClr val="bg1"/>
                </a:solidFill>
              </a:rPr>
              <a:t>p</a:t>
            </a:r>
            <a:r>
              <a:rPr lang="en-US" dirty="0" err="1" smtClean="0">
                <a:solidFill>
                  <a:schemeClr val="bg1"/>
                </a:solidFill>
              </a:rPr>
              <a:t>ostuleren</a:t>
            </a:r>
            <a:r>
              <a:rPr lang="en-US" dirty="0" smtClean="0">
                <a:solidFill>
                  <a:schemeClr val="bg1"/>
                </a:solidFill>
              </a:rPr>
              <a:t> het </a:t>
            </a:r>
            <a:r>
              <a:rPr lang="en-US" dirty="0" err="1" smtClean="0">
                <a:solidFill>
                  <a:schemeClr val="bg1"/>
                </a:solidFill>
              </a:rPr>
              <a:t>bestaan</a:t>
            </a:r>
            <a:r>
              <a:rPr lang="en-US" dirty="0" smtClean="0">
                <a:solidFill>
                  <a:schemeClr val="bg1"/>
                </a:solidFill>
              </a:rPr>
              <a:t> van de HI </a:t>
            </a:r>
            <a:r>
              <a:rPr lang="en-US" dirty="0" err="1" smtClean="0">
                <a:solidFill>
                  <a:schemeClr val="bg1"/>
                </a:solidFill>
              </a:rPr>
              <a:t>waterstof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dirty="0" err="1" smtClean="0">
                <a:solidFill>
                  <a:schemeClr val="bg1"/>
                </a:solidFill>
              </a:rPr>
              <a:t>lijn</a:t>
            </a:r>
            <a:r>
              <a:rPr lang="en-US" dirty="0" smtClean="0">
                <a:solidFill>
                  <a:schemeClr val="bg1"/>
                </a:solidFill>
              </a:rPr>
              <a:t> met de </a:t>
            </a:r>
            <a:r>
              <a:rPr lang="en-US" dirty="0" err="1" smtClean="0">
                <a:solidFill>
                  <a:schemeClr val="bg1"/>
                </a:solidFill>
              </a:rPr>
              <a:t>nieuwe</a:t>
            </a:r>
            <a:r>
              <a:rPr lang="en-US" dirty="0" smtClean="0">
                <a:solidFill>
                  <a:schemeClr val="bg1"/>
                </a:solidFill>
              </a:rPr>
              <a:t> Quantum </a:t>
            </a:r>
            <a:r>
              <a:rPr lang="en-US" dirty="0" err="1" smtClean="0">
                <a:solidFill>
                  <a:schemeClr val="bg1"/>
                </a:solidFill>
              </a:rPr>
              <a:t>Mechanica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Rectangle 1028"/>
          <p:cNvSpPr>
            <a:spLocks noChangeArrowheads="1"/>
          </p:cNvSpPr>
          <p:nvPr/>
        </p:nvSpPr>
        <p:spPr bwMode="auto">
          <a:xfrm>
            <a:off x="4644008" y="476672"/>
            <a:ext cx="100811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l"/>
            <a:r>
              <a:rPr lang="en-US" dirty="0" smtClean="0">
                <a:solidFill>
                  <a:schemeClr val="bg1"/>
                </a:solidFill>
              </a:rPr>
              <a:t>1940s</a:t>
            </a:r>
            <a:endParaRPr lang="en-US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5458" name="Picture 102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304800"/>
            <a:ext cx="5832475" cy="594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15460" name="Picture 102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048000"/>
            <a:ext cx="4194175" cy="3230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15461" name="Rectangle 1029"/>
          <p:cNvSpPr>
            <a:spLocks noChangeArrowheads="1"/>
          </p:cNvSpPr>
          <p:nvPr/>
        </p:nvSpPr>
        <p:spPr bwMode="auto">
          <a:xfrm>
            <a:off x="6372200" y="1196752"/>
            <a:ext cx="2550967" cy="1200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dirty="0" err="1" smtClean="0">
                <a:solidFill>
                  <a:schemeClr val="bg1"/>
                </a:solidFill>
              </a:rPr>
              <a:t>Eerste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dirty="0" err="1" smtClean="0">
                <a:solidFill>
                  <a:schemeClr val="bg1"/>
                </a:solidFill>
              </a:rPr>
              <a:t>detectie</a:t>
            </a:r>
            <a:r>
              <a:rPr lang="en-US" dirty="0" smtClean="0">
                <a:solidFill>
                  <a:schemeClr val="bg1"/>
                </a:solidFill>
              </a:rPr>
              <a:t> HI  met </a:t>
            </a:r>
            <a:r>
              <a:rPr lang="en-US" dirty="0" err="1" smtClean="0">
                <a:solidFill>
                  <a:schemeClr val="bg1"/>
                </a:solidFill>
              </a:rPr>
              <a:t>oude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dirty="0" err="1" smtClean="0">
                <a:solidFill>
                  <a:schemeClr val="bg1"/>
                </a:solidFill>
              </a:rPr>
              <a:t>Duitse</a:t>
            </a:r>
            <a:r>
              <a:rPr lang="en-US" dirty="0" smtClean="0">
                <a:solidFill>
                  <a:schemeClr val="bg1"/>
                </a:solidFill>
              </a:rPr>
              <a:t> radar </a:t>
            </a:r>
            <a:r>
              <a:rPr lang="en-US" dirty="0" err="1" smtClean="0">
                <a:solidFill>
                  <a:schemeClr val="bg1"/>
                </a:solidFill>
              </a:rPr>
              <a:t>schotel</a:t>
            </a:r>
            <a:endParaRPr lang="en-US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6482" name="Picture 102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304800"/>
            <a:ext cx="3449638" cy="60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16483" name="Picture 102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8600" y="3352800"/>
            <a:ext cx="4675188" cy="3086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16484" name="Picture 102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685800"/>
            <a:ext cx="35242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16485" name="Rectangle 1029"/>
          <p:cNvSpPr>
            <a:spLocks noChangeArrowheads="1"/>
          </p:cNvSpPr>
          <p:nvPr/>
        </p:nvSpPr>
        <p:spPr bwMode="auto">
          <a:xfrm>
            <a:off x="3995936" y="2708920"/>
            <a:ext cx="445822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Het begin van de </a:t>
            </a:r>
            <a:r>
              <a:rPr lang="en-US" dirty="0" err="1" smtClean="0">
                <a:solidFill>
                  <a:schemeClr val="bg1"/>
                </a:solidFill>
              </a:rPr>
              <a:t>Radioastronomie</a:t>
            </a:r>
            <a:endParaRPr lang="en-US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7506" name="Picture 102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836712"/>
            <a:ext cx="4392488" cy="4515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17509" name="Rectangle 1029"/>
          <p:cNvSpPr>
            <a:spLocks noChangeArrowheads="1"/>
          </p:cNvSpPr>
          <p:nvPr/>
        </p:nvSpPr>
        <p:spPr bwMode="auto">
          <a:xfrm>
            <a:off x="5762502" y="5517232"/>
            <a:ext cx="2560466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1953 </a:t>
            </a:r>
            <a:r>
              <a:rPr lang="en-US" dirty="0" err="1" smtClean="0">
                <a:solidFill>
                  <a:schemeClr val="bg1"/>
                </a:solidFill>
              </a:rPr>
              <a:t>Dwingeloo</a:t>
            </a:r>
            <a:endParaRPr lang="en-US" dirty="0" smtClean="0">
              <a:solidFill>
                <a:schemeClr val="bg1"/>
              </a:solidFill>
            </a:endParaRPr>
          </a:p>
          <a:p>
            <a:r>
              <a:rPr lang="en-US" dirty="0" err="1" smtClean="0">
                <a:solidFill>
                  <a:schemeClr val="bg1"/>
                </a:solidFill>
              </a:rPr>
              <a:t>Grootste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dirty="0" err="1" smtClean="0">
                <a:solidFill>
                  <a:schemeClr val="bg1"/>
                </a:solidFill>
              </a:rPr>
              <a:t>ter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dirty="0" err="1" smtClean="0">
                <a:solidFill>
                  <a:schemeClr val="bg1"/>
                </a:solidFill>
              </a:rPr>
              <a:t>wereld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528" y="260648"/>
            <a:ext cx="4644516" cy="6192688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8531" name="Picture 102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1288" y="838200"/>
            <a:ext cx="3725862" cy="575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18533" name="Picture 102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640"/>
            <a:ext cx="4438650" cy="3883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07704" y="2865864"/>
            <a:ext cx="3816424" cy="3775313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9555" name="Picture 102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914400"/>
            <a:ext cx="7696200" cy="555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19556" name="Rectangle 1028"/>
          <p:cNvSpPr>
            <a:spLocks noChangeArrowheads="1"/>
          </p:cNvSpPr>
          <p:nvPr/>
        </p:nvSpPr>
        <p:spPr bwMode="auto">
          <a:xfrm>
            <a:off x="750772" y="304800"/>
            <a:ext cx="238148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dirty="0" err="1">
                <a:solidFill>
                  <a:schemeClr val="bg1"/>
                </a:solidFill>
              </a:rPr>
              <a:t>Dwingeloo</a:t>
            </a:r>
            <a:r>
              <a:rPr lang="en-US" dirty="0">
                <a:solidFill>
                  <a:schemeClr val="bg1"/>
                </a:solidFill>
              </a:rPr>
              <a:t> 1 </a:t>
            </a:r>
            <a:r>
              <a:rPr lang="en-US" dirty="0" smtClean="0">
                <a:solidFill>
                  <a:schemeClr val="bg1"/>
                </a:solidFill>
              </a:rPr>
              <a:t>en </a:t>
            </a:r>
            <a:r>
              <a:rPr lang="en-US" dirty="0">
                <a:solidFill>
                  <a:schemeClr val="bg1"/>
                </a:solidFill>
              </a:rPr>
              <a:t>2</a:t>
            </a:r>
          </a:p>
        </p:txBody>
      </p:sp>
    </p:spTree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6964" name="Picture 102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132856"/>
            <a:ext cx="6266345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" name="Text Box 3"/>
          <p:cNvSpPr txBox="1">
            <a:spLocks noChangeArrowheads="1"/>
          </p:cNvSpPr>
          <p:nvPr/>
        </p:nvSpPr>
        <p:spPr bwMode="auto">
          <a:xfrm>
            <a:off x="827584" y="908720"/>
            <a:ext cx="7704856" cy="1107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FF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eaLnBrk="0" hangingPunct="0"/>
            <a:r>
              <a:rPr lang="en-US" sz="6600" b="1" dirty="0" err="1" smtClean="0">
                <a:solidFill>
                  <a:schemeClr val="bg1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Heden</a:t>
            </a:r>
            <a:endParaRPr lang="en-US" sz="6600" dirty="0">
              <a:solidFill>
                <a:schemeClr val="accent2"/>
              </a:solidFill>
              <a:effectLst>
                <a:glow rad="1397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</p:spTree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1106" name="Picture 2" descr="ws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476875" cy="692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1107" name="Picture 3" descr="GEBOUW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400" y="3124200"/>
            <a:ext cx="4808538" cy="378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1108" name="Text Box 4"/>
          <p:cNvSpPr txBox="1">
            <a:spLocks noChangeArrowheads="1"/>
          </p:cNvSpPr>
          <p:nvPr/>
        </p:nvSpPr>
        <p:spPr bwMode="auto">
          <a:xfrm>
            <a:off x="7313033" y="4149080"/>
            <a:ext cx="1876836" cy="830997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nl-NL" dirty="0" smtClean="0">
                <a:solidFill>
                  <a:schemeClr val="bg1"/>
                </a:solidFill>
              </a:rPr>
              <a:t>Onderzoek</a:t>
            </a:r>
          </a:p>
          <a:p>
            <a:r>
              <a:rPr lang="nl-NL" dirty="0" smtClean="0">
                <a:solidFill>
                  <a:schemeClr val="bg1"/>
                </a:solidFill>
              </a:rPr>
              <a:t>Laboratorium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31109" name="Text Box 5"/>
          <p:cNvSpPr txBox="1">
            <a:spLocks noChangeArrowheads="1"/>
          </p:cNvSpPr>
          <p:nvPr/>
        </p:nvSpPr>
        <p:spPr bwMode="auto">
          <a:xfrm>
            <a:off x="476340" y="311150"/>
            <a:ext cx="2082621" cy="830997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nl-NL" dirty="0">
                <a:solidFill>
                  <a:schemeClr val="bg1"/>
                </a:solidFill>
              </a:rPr>
              <a:t>Westerbork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nl-NL" dirty="0" smtClean="0">
                <a:solidFill>
                  <a:schemeClr val="bg1"/>
                </a:solidFill>
              </a:rPr>
              <a:t>Radiotelescoop </a:t>
            </a:r>
            <a:endParaRPr lang="nl-NL" dirty="0">
              <a:solidFill>
                <a:schemeClr val="bg1"/>
              </a:solidFill>
            </a:endParaRPr>
          </a:p>
        </p:txBody>
      </p:sp>
      <p:sp>
        <p:nvSpPr>
          <p:cNvPr id="431112" name="Rectangle 8"/>
          <p:cNvSpPr>
            <a:spLocks noGrp="1" noChangeArrowheads="1"/>
          </p:cNvSpPr>
          <p:nvPr>
            <p:ph type="title"/>
          </p:nvPr>
        </p:nvSpPr>
        <p:spPr>
          <a:xfrm>
            <a:off x="5364088" y="692696"/>
            <a:ext cx="2144713" cy="533400"/>
          </a:xfrm>
          <a:noFill/>
          <a:ln/>
        </p:spPr>
        <p:txBody>
          <a:bodyPr/>
          <a:lstStyle/>
          <a:p>
            <a:r>
              <a:rPr lang="en-US" sz="2800" dirty="0">
                <a:solidFill>
                  <a:schemeClr val="bg1"/>
                </a:solidFill>
              </a:rPr>
              <a:t>ASTRON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endParaRPr lang="en-US" sz="3600" dirty="0">
              <a:solidFill>
                <a:srgbClr val="FF0000"/>
              </a:solidFill>
            </a:endParaRPr>
          </a:p>
        </p:txBody>
      </p:sp>
      <p:sp>
        <p:nvSpPr>
          <p:cNvPr id="431113" name="Rectangle 9"/>
          <p:cNvSpPr>
            <a:spLocks noGrp="1" noChangeArrowheads="1"/>
          </p:cNvSpPr>
          <p:nvPr>
            <p:ph type="body" idx="1"/>
          </p:nvPr>
        </p:nvSpPr>
        <p:spPr>
          <a:xfrm>
            <a:off x="5632450" y="1052736"/>
            <a:ext cx="3511550" cy="2016224"/>
          </a:xfrm>
          <a:noFill/>
          <a:ln/>
        </p:spPr>
        <p:txBody>
          <a:bodyPr/>
          <a:lstStyle/>
          <a:p>
            <a:pPr>
              <a:spcBef>
                <a:spcPct val="50000"/>
              </a:spcBef>
            </a:pPr>
            <a:r>
              <a:rPr lang="en-US" sz="1800" dirty="0" smtClean="0">
                <a:solidFill>
                  <a:srgbClr val="FFFFFF"/>
                </a:solidFill>
              </a:rPr>
              <a:t>Radio </a:t>
            </a:r>
            <a:r>
              <a:rPr lang="en-US" sz="1800" dirty="0" err="1" smtClean="0">
                <a:solidFill>
                  <a:srgbClr val="FFFFFF"/>
                </a:solidFill>
              </a:rPr>
              <a:t>Observatorium</a:t>
            </a:r>
            <a:endParaRPr lang="en-US" sz="1800" dirty="0">
              <a:solidFill>
                <a:srgbClr val="FFFFFF"/>
              </a:solidFill>
            </a:endParaRPr>
          </a:p>
          <a:p>
            <a:pPr>
              <a:lnSpc>
                <a:spcPct val="50000"/>
              </a:lnSpc>
              <a:spcBef>
                <a:spcPct val="50000"/>
              </a:spcBef>
            </a:pPr>
            <a:r>
              <a:rPr lang="en-US" sz="1800" dirty="0" err="1" smtClean="0">
                <a:solidFill>
                  <a:srgbClr val="FFFFFF"/>
                </a:solidFill>
              </a:rPr>
              <a:t>Research&amp;Development</a:t>
            </a:r>
            <a:endParaRPr lang="en-US" sz="1800" dirty="0">
              <a:solidFill>
                <a:srgbClr val="FFFFFF"/>
              </a:solidFill>
            </a:endParaRP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sz="1800" dirty="0" smtClean="0">
                <a:solidFill>
                  <a:srgbClr val="FFFFFF"/>
                </a:solidFill>
              </a:rPr>
              <a:t>(</a:t>
            </a:r>
            <a:r>
              <a:rPr lang="en-US" sz="1800" dirty="0" err="1" smtClean="0">
                <a:solidFill>
                  <a:srgbClr val="FFFFFF"/>
                </a:solidFill>
              </a:rPr>
              <a:t>Internationale</a:t>
            </a:r>
            <a:r>
              <a:rPr lang="en-US" sz="1800" dirty="0" smtClean="0">
                <a:solidFill>
                  <a:srgbClr val="FFFFFF"/>
                </a:solidFill>
              </a:rPr>
              <a:t>) </a:t>
            </a:r>
            <a:r>
              <a:rPr lang="en-US" sz="1800" dirty="0" err="1" smtClean="0">
                <a:solidFill>
                  <a:srgbClr val="FFFFFF"/>
                </a:solidFill>
              </a:rPr>
              <a:t>Samenwerking</a:t>
            </a:r>
            <a:endParaRPr lang="en-US" sz="1800" dirty="0">
              <a:solidFill>
                <a:srgbClr val="FFFFFF"/>
              </a:solidFill>
            </a:endParaRPr>
          </a:p>
          <a:p>
            <a:pPr lvl="1">
              <a:lnSpc>
                <a:spcPct val="60000"/>
              </a:lnSpc>
              <a:spcBef>
                <a:spcPct val="50000"/>
              </a:spcBef>
            </a:pPr>
            <a:r>
              <a:rPr lang="en-US" sz="1400" dirty="0">
                <a:solidFill>
                  <a:srgbClr val="FFFFFF"/>
                </a:solidFill>
              </a:rPr>
              <a:t>Joint Institute for VLBI in </a:t>
            </a:r>
            <a:r>
              <a:rPr lang="en-US" sz="1400" dirty="0" smtClean="0">
                <a:solidFill>
                  <a:srgbClr val="FFFFFF"/>
                </a:solidFill>
              </a:rPr>
              <a:t>Europe</a:t>
            </a:r>
          </a:p>
          <a:p>
            <a:pPr lvl="1">
              <a:lnSpc>
                <a:spcPct val="60000"/>
              </a:lnSpc>
              <a:spcBef>
                <a:spcPct val="50000"/>
              </a:spcBef>
            </a:pPr>
            <a:r>
              <a:rPr lang="en-US" sz="1400" dirty="0" smtClean="0">
                <a:solidFill>
                  <a:srgbClr val="FFFFFF"/>
                </a:solidFill>
              </a:rPr>
              <a:t>IBM Dome project</a:t>
            </a:r>
          </a:p>
          <a:p>
            <a:pPr lvl="1">
              <a:lnSpc>
                <a:spcPct val="60000"/>
              </a:lnSpc>
              <a:spcBef>
                <a:spcPct val="50000"/>
              </a:spcBef>
            </a:pPr>
            <a:r>
              <a:rPr lang="en-US" sz="1400" dirty="0" smtClean="0">
                <a:solidFill>
                  <a:srgbClr val="FFFFFF"/>
                </a:solidFill>
              </a:rPr>
              <a:t>Square </a:t>
            </a:r>
            <a:r>
              <a:rPr lang="en-US" sz="1400" dirty="0" err="1" smtClean="0">
                <a:solidFill>
                  <a:srgbClr val="FFFFFF"/>
                </a:solidFill>
              </a:rPr>
              <a:t>Kilometre</a:t>
            </a:r>
            <a:r>
              <a:rPr lang="en-US" sz="1400" dirty="0" smtClean="0">
                <a:solidFill>
                  <a:srgbClr val="FFFFFF"/>
                </a:solidFill>
              </a:rPr>
              <a:t> Array</a:t>
            </a:r>
          </a:p>
          <a:p>
            <a:pPr lvl="1">
              <a:lnSpc>
                <a:spcPct val="60000"/>
              </a:lnSpc>
              <a:spcBef>
                <a:spcPct val="50000"/>
              </a:spcBef>
            </a:pPr>
            <a:r>
              <a:rPr lang="en-US" sz="1400" dirty="0" smtClean="0">
                <a:solidFill>
                  <a:srgbClr val="FFFFFF"/>
                </a:solidFill>
              </a:rPr>
              <a:t>NOVA</a:t>
            </a:r>
            <a:endParaRPr lang="en-US" sz="1400" dirty="0">
              <a:solidFill>
                <a:srgbClr val="FFFFFF"/>
              </a:solidFill>
            </a:endParaRPr>
          </a:p>
        </p:txBody>
      </p:sp>
      <p:pic>
        <p:nvPicPr>
          <p:cNvPr id="2" name="Picture 1" descr="LOFAR_Superterp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4274153"/>
            <a:ext cx="3417954" cy="2564003"/>
          </a:xfrm>
          <a:prstGeom prst="rect">
            <a:avLst/>
          </a:prstGeom>
        </p:spPr>
      </p:pic>
      <p:sp>
        <p:nvSpPr>
          <p:cNvPr id="8" name="Text Box 5"/>
          <p:cNvSpPr txBox="1">
            <a:spLocks noChangeArrowheads="1"/>
          </p:cNvSpPr>
          <p:nvPr/>
        </p:nvSpPr>
        <p:spPr bwMode="auto">
          <a:xfrm>
            <a:off x="2762908" y="5805264"/>
            <a:ext cx="2082621" cy="830997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nl-NL" dirty="0" smtClean="0">
                <a:solidFill>
                  <a:schemeClr val="bg1"/>
                </a:solidFill>
              </a:rPr>
              <a:t>LOFAR</a:t>
            </a:r>
          </a:p>
          <a:p>
            <a:r>
              <a:rPr lang="nl-NL" dirty="0" smtClean="0">
                <a:solidFill>
                  <a:schemeClr val="bg1"/>
                </a:solidFill>
              </a:rPr>
              <a:t>Radiotelescoop </a:t>
            </a:r>
            <a:endParaRPr lang="nl-NL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9672" y="2112512"/>
            <a:ext cx="5760640" cy="4745488"/>
          </a:xfrm>
          <a:prstGeom prst="rect">
            <a:avLst/>
          </a:prstGeom>
        </p:spPr>
      </p:pic>
      <p:sp>
        <p:nvSpPr>
          <p:cNvPr id="5437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836712"/>
            <a:ext cx="8062664" cy="1143000"/>
          </a:xfrm>
        </p:spPr>
        <p:txBody>
          <a:bodyPr/>
          <a:lstStyle/>
          <a:p>
            <a:r>
              <a:rPr lang="en-US" sz="5400" dirty="0" err="1" smtClean="0">
                <a:solidFill>
                  <a:srgbClr val="FFFFFF"/>
                </a:solidFill>
                <a:effectLst/>
              </a:rPr>
              <a:t>Introductie</a:t>
            </a:r>
            <a:r>
              <a:rPr lang="en-US" sz="5400" dirty="0" smtClean="0">
                <a:solidFill>
                  <a:srgbClr val="FFFFFF"/>
                </a:solidFill>
                <a:effectLst/>
              </a:rPr>
              <a:t> </a:t>
            </a:r>
            <a:r>
              <a:rPr lang="en-US" sz="5400" dirty="0" err="1" smtClean="0">
                <a:solidFill>
                  <a:srgbClr val="FFFFFF"/>
                </a:solidFill>
                <a:effectLst/>
              </a:rPr>
              <a:t>radiotelescopen</a:t>
            </a:r>
            <a:endParaRPr lang="en-GB" sz="5400" dirty="0">
              <a:solidFill>
                <a:srgbClr val="FFFFFF"/>
              </a:solidFill>
              <a:effectLst/>
            </a:endParaRPr>
          </a:p>
        </p:txBody>
      </p:sp>
      <p:sp>
        <p:nvSpPr>
          <p:cNvPr id="11" name="Rectangle 1028"/>
          <p:cNvSpPr>
            <a:spLocks noChangeArrowheads="1"/>
          </p:cNvSpPr>
          <p:nvPr/>
        </p:nvSpPr>
        <p:spPr bwMode="auto">
          <a:xfrm>
            <a:off x="1331640" y="1844824"/>
            <a:ext cx="7044208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l"/>
            <a:r>
              <a:rPr lang="nl-NL" dirty="0" smtClean="0">
                <a:solidFill>
                  <a:schemeClr val="bg1"/>
                </a:solidFill>
              </a:rPr>
              <a:t>Radio straling bestaat uit </a:t>
            </a:r>
            <a:r>
              <a:rPr lang="nl-NL" dirty="0" smtClean="0">
                <a:solidFill>
                  <a:schemeClr val="accent2"/>
                </a:solidFill>
              </a:rPr>
              <a:t>golven </a:t>
            </a:r>
            <a:r>
              <a:rPr lang="nl-NL" dirty="0" smtClean="0">
                <a:solidFill>
                  <a:schemeClr val="bg1"/>
                </a:solidFill>
              </a:rPr>
              <a:t>net zoals licht met een </a:t>
            </a:r>
            <a:r>
              <a:rPr lang="nl-NL" dirty="0" smtClean="0">
                <a:solidFill>
                  <a:srgbClr val="3333CC"/>
                </a:solidFill>
              </a:rPr>
              <a:t>frequentie </a:t>
            </a:r>
            <a:r>
              <a:rPr lang="nl-NL" dirty="0" smtClean="0">
                <a:solidFill>
                  <a:schemeClr val="bg1"/>
                </a:solidFill>
              </a:rPr>
              <a:t>van kHz, MHz of GHz</a:t>
            </a:r>
            <a:endParaRPr lang="en-US" dirty="0">
              <a:solidFill>
                <a:srgbClr val="3333CC"/>
              </a:solidFill>
            </a:endParaRPr>
          </a:p>
        </p:txBody>
      </p:sp>
    </p:spTree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8"/>
          <p:cNvSpPr>
            <a:spLocks noGrp="1" noChangeArrowheads="1"/>
          </p:cNvSpPr>
          <p:nvPr>
            <p:ph type="title"/>
          </p:nvPr>
        </p:nvSpPr>
        <p:spPr>
          <a:xfrm>
            <a:off x="1907704" y="260648"/>
            <a:ext cx="4032448" cy="533400"/>
          </a:xfrm>
          <a:noFill/>
          <a:ln/>
        </p:spPr>
        <p:txBody>
          <a:bodyPr/>
          <a:lstStyle/>
          <a:p>
            <a:r>
              <a:rPr lang="en-US" sz="2800" dirty="0" err="1" smtClean="0">
                <a:solidFill>
                  <a:schemeClr val="bg1"/>
                </a:solidFill>
              </a:rPr>
              <a:t>Astronomie</a:t>
            </a:r>
            <a:endParaRPr lang="en-US" sz="3600" dirty="0">
              <a:solidFill>
                <a:srgbClr val="FF0000"/>
              </a:solidFill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2948" y="1268760"/>
            <a:ext cx="9134947" cy="4852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850008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8"/>
          <p:cNvSpPr>
            <a:spLocks noGrp="1" noChangeArrowheads="1"/>
          </p:cNvSpPr>
          <p:nvPr>
            <p:ph type="title"/>
          </p:nvPr>
        </p:nvSpPr>
        <p:spPr>
          <a:xfrm>
            <a:off x="1907704" y="260648"/>
            <a:ext cx="4032448" cy="533400"/>
          </a:xfrm>
          <a:noFill/>
          <a:ln/>
        </p:spPr>
        <p:txBody>
          <a:bodyPr/>
          <a:lstStyle/>
          <a:p>
            <a:r>
              <a:rPr lang="en-US" sz="2800" dirty="0" err="1" smtClean="0">
                <a:solidFill>
                  <a:schemeClr val="bg1"/>
                </a:solidFill>
              </a:rPr>
              <a:t>Radioastronomie</a:t>
            </a:r>
            <a:endParaRPr lang="en-US" sz="3600" dirty="0">
              <a:solidFill>
                <a:srgbClr val="FF0000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79512" y="980728"/>
            <a:ext cx="8856984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l">
              <a:buFont typeface="Arial"/>
              <a:buChar char="•"/>
            </a:pPr>
            <a:r>
              <a:rPr lang="en-US" dirty="0" err="1">
                <a:solidFill>
                  <a:schemeClr val="bg1"/>
                </a:solidFill>
              </a:rPr>
              <a:t>Voorbeelden</a:t>
            </a:r>
            <a:r>
              <a:rPr lang="en-US" dirty="0">
                <a:solidFill>
                  <a:schemeClr val="bg1"/>
                </a:solidFill>
              </a:rPr>
              <a:t> van </a:t>
            </a:r>
            <a:r>
              <a:rPr lang="en-US" dirty="0" err="1">
                <a:solidFill>
                  <a:schemeClr val="bg1"/>
                </a:solidFill>
              </a:rPr>
              <a:t>fysische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verschijnselen</a:t>
            </a:r>
            <a:endParaRPr lang="en-US" dirty="0">
              <a:solidFill>
                <a:schemeClr val="bg1"/>
              </a:solidFill>
            </a:endParaRPr>
          </a:p>
          <a:p>
            <a:pPr marL="800100" lvl="1" indent="-342900" algn="l">
              <a:buFont typeface="Arial"/>
              <a:buChar char="•"/>
            </a:pPr>
            <a:r>
              <a:rPr lang="en-US" dirty="0" err="1">
                <a:solidFill>
                  <a:schemeClr val="bg1"/>
                </a:solidFill>
              </a:rPr>
              <a:t>atomaire</a:t>
            </a:r>
            <a:r>
              <a:rPr lang="en-US" dirty="0">
                <a:solidFill>
                  <a:schemeClr val="bg1"/>
                </a:solidFill>
              </a:rPr>
              <a:t> (HI, 1420 MHz) en </a:t>
            </a:r>
            <a:r>
              <a:rPr lang="en-US" dirty="0" err="1">
                <a:solidFill>
                  <a:schemeClr val="bg1"/>
                </a:solidFill>
              </a:rPr>
              <a:t>moleculaire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lijnen</a:t>
            </a:r>
            <a:endParaRPr lang="en-US" dirty="0">
              <a:solidFill>
                <a:schemeClr val="bg1"/>
              </a:solidFill>
            </a:endParaRPr>
          </a:p>
          <a:p>
            <a:pPr marL="800100" lvl="1" indent="-342900" algn="l"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</a:rPr>
              <a:t>synchrotron </a:t>
            </a:r>
            <a:r>
              <a:rPr lang="en-US" dirty="0" err="1">
                <a:solidFill>
                  <a:schemeClr val="bg1"/>
                </a:solidFill>
              </a:rPr>
              <a:t>straling</a:t>
            </a:r>
            <a:endParaRPr lang="en-US" dirty="0">
              <a:solidFill>
                <a:schemeClr val="bg1"/>
              </a:solidFill>
            </a:endParaRPr>
          </a:p>
          <a:p>
            <a:pPr marL="800100" lvl="1" indent="-342900" algn="l">
              <a:buFont typeface="Arial"/>
              <a:buChar char="•"/>
            </a:pPr>
            <a:r>
              <a:rPr lang="en-US" dirty="0" err="1">
                <a:solidFill>
                  <a:schemeClr val="bg1"/>
                </a:solidFill>
              </a:rPr>
              <a:t>thermische</a:t>
            </a:r>
            <a:r>
              <a:rPr lang="en-US" dirty="0">
                <a:solidFill>
                  <a:schemeClr val="bg1"/>
                </a:solidFill>
              </a:rPr>
              <a:t> (black body) </a:t>
            </a:r>
            <a:r>
              <a:rPr lang="en-US" dirty="0" err="1">
                <a:solidFill>
                  <a:schemeClr val="bg1"/>
                </a:solidFill>
              </a:rPr>
              <a:t>straling</a:t>
            </a:r>
            <a:r>
              <a:rPr lang="en-US" dirty="0">
                <a:solidFill>
                  <a:schemeClr val="bg1"/>
                </a:solidFill>
              </a:rPr>
              <a:t>, </a:t>
            </a:r>
            <a:r>
              <a:rPr lang="en-US" dirty="0" err="1">
                <a:solidFill>
                  <a:schemeClr val="bg1"/>
                </a:solidFill>
              </a:rPr>
              <a:t>bijv</a:t>
            </a:r>
            <a:r>
              <a:rPr lang="en-US" dirty="0">
                <a:solidFill>
                  <a:schemeClr val="bg1"/>
                </a:solidFill>
              </a:rPr>
              <a:t>. </a:t>
            </a:r>
            <a:r>
              <a:rPr lang="en-US" dirty="0" err="1">
                <a:solidFill>
                  <a:schemeClr val="bg1"/>
                </a:solidFill>
              </a:rPr>
              <a:t>zon</a:t>
            </a:r>
            <a:endParaRPr lang="en-US" dirty="0">
              <a:solidFill>
                <a:schemeClr val="bg1"/>
              </a:solidFill>
            </a:endParaRPr>
          </a:p>
          <a:p>
            <a:pPr marL="342900" indent="-342900" algn="l">
              <a:buFont typeface="Arial"/>
              <a:buChar char="•"/>
            </a:pPr>
            <a:r>
              <a:rPr lang="en-US" dirty="0" err="1">
                <a:solidFill>
                  <a:schemeClr val="bg1"/>
                </a:solidFill>
              </a:rPr>
              <a:t>Vereist</a:t>
            </a:r>
            <a:r>
              <a:rPr lang="en-US" dirty="0">
                <a:solidFill>
                  <a:schemeClr val="bg1"/>
                </a:solidFill>
              </a:rPr>
              <a:t> het </a:t>
            </a:r>
            <a:r>
              <a:rPr lang="en-US" dirty="0" err="1">
                <a:solidFill>
                  <a:schemeClr val="bg1"/>
                </a:solidFill>
              </a:rPr>
              <a:t>meten</a:t>
            </a:r>
            <a:r>
              <a:rPr lang="en-US" dirty="0">
                <a:solidFill>
                  <a:schemeClr val="bg1"/>
                </a:solidFill>
              </a:rPr>
              <a:t> van </a:t>
            </a:r>
            <a:r>
              <a:rPr lang="en-US" dirty="0" err="1">
                <a:solidFill>
                  <a:schemeClr val="bg1"/>
                </a:solidFill>
              </a:rPr>
              <a:t>intensiteit</a:t>
            </a:r>
            <a:r>
              <a:rPr lang="en-US" dirty="0">
                <a:solidFill>
                  <a:schemeClr val="bg1"/>
                </a:solidFill>
              </a:rPr>
              <a:t>, </a:t>
            </a:r>
            <a:r>
              <a:rPr lang="en-US" dirty="0" err="1">
                <a:solidFill>
                  <a:schemeClr val="bg1"/>
                </a:solidFill>
              </a:rPr>
              <a:t>polarisatie</a:t>
            </a:r>
            <a:r>
              <a:rPr lang="en-US" dirty="0">
                <a:solidFill>
                  <a:schemeClr val="bg1"/>
                </a:solidFill>
              </a:rPr>
              <a:t> en </a:t>
            </a:r>
            <a:r>
              <a:rPr lang="en-US" dirty="0" err="1">
                <a:solidFill>
                  <a:schemeClr val="bg1"/>
                </a:solidFill>
              </a:rPr>
              <a:t>richting</a:t>
            </a:r>
            <a:r>
              <a:rPr lang="en-US" dirty="0">
                <a:solidFill>
                  <a:schemeClr val="bg1"/>
                </a:solidFill>
              </a:rPr>
              <a:t> van </a:t>
            </a:r>
            <a:r>
              <a:rPr lang="en-US" dirty="0" err="1">
                <a:solidFill>
                  <a:schemeClr val="bg1"/>
                </a:solidFill>
              </a:rPr>
              <a:t>radiogolven</a:t>
            </a:r>
            <a:endParaRPr lang="en-US" dirty="0">
              <a:solidFill>
                <a:schemeClr val="bg1"/>
              </a:solidFill>
            </a:endParaRPr>
          </a:p>
          <a:p>
            <a:pPr marL="342900" indent="-342900" algn="l">
              <a:buFont typeface="Arial"/>
              <a:buChar char="•"/>
            </a:pPr>
            <a:r>
              <a:rPr lang="en-US" dirty="0" err="1">
                <a:solidFill>
                  <a:schemeClr val="bg1"/>
                </a:solidFill>
              </a:rPr>
              <a:t>zwakke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signalen</a:t>
            </a:r>
            <a:r>
              <a:rPr lang="en-US" dirty="0">
                <a:solidFill>
                  <a:schemeClr val="bg1"/>
                </a:solidFill>
              </a:rPr>
              <a:t>: 1 </a:t>
            </a:r>
            <a:r>
              <a:rPr lang="en-US" dirty="0" err="1">
                <a:solidFill>
                  <a:schemeClr val="bg1"/>
                </a:solidFill>
              </a:rPr>
              <a:t>Jy</a:t>
            </a:r>
            <a:r>
              <a:rPr lang="en-US" dirty="0">
                <a:solidFill>
                  <a:schemeClr val="bg1"/>
                </a:solidFill>
              </a:rPr>
              <a:t> (</a:t>
            </a:r>
            <a:r>
              <a:rPr lang="en-US" dirty="0" err="1">
                <a:solidFill>
                  <a:schemeClr val="bg1"/>
                </a:solidFill>
              </a:rPr>
              <a:t>Jansky</a:t>
            </a:r>
            <a:r>
              <a:rPr lang="en-US" dirty="0">
                <a:solidFill>
                  <a:schemeClr val="bg1"/>
                </a:solidFill>
              </a:rPr>
              <a:t>) = 10</a:t>
            </a:r>
            <a:r>
              <a:rPr lang="en-US" baseline="30000" dirty="0">
                <a:solidFill>
                  <a:schemeClr val="bg1"/>
                </a:solidFill>
              </a:rPr>
              <a:t>-26</a:t>
            </a:r>
            <a:r>
              <a:rPr lang="en-US" dirty="0">
                <a:solidFill>
                  <a:schemeClr val="bg1"/>
                </a:solidFill>
              </a:rPr>
              <a:t> W m</a:t>
            </a:r>
            <a:r>
              <a:rPr lang="en-US" baseline="30000" dirty="0">
                <a:solidFill>
                  <a:schemeClr val="bg1"/>
                </a:solidFill>
              </a:rPr>
              <a:t>-2 </a:t>
            </a:r>
            <a:r>
              <a:rPr lang="en-US" dirty="0">
                <a:solidFill>
                  <a:schemeClr val="bg1"/>
                </a:solidFill>
              </a:rPr>
              <a:t>Hz</a:t>
            </a:r>
            <a:r>
              <a:rPr lang="en-US" baseline="30000" dirty="0">
                <a:solidFill>
                  <a:schemeClr val="bg1"/>
                </a:solidFill>
              </a:rPr>
              <a:t>-1</a:t>
            </a:r>
            <a:endParaRPr lang="en-US" dirty="0">
              <a:solidFill>
                <a:schemeClr val="bg1"/>
              </a:solidFill>
            </a:endParaRPr>
          </a:p>
          <a:p>
            <a:pPr marL="342900" indent="-342900" algn="l">
              <a:buFont typeface="Arial"/>
              <a:buChar char="•"/>
            </a:pPr>
            <a:r>
              <a:rPr lang="nl-NL" dirty="0">
                <a:solidFill>
                  <a:schemeClr val="bg1"/>
                </a:solidFill>
              </a:rPr>
              <a:t>Voorbeeld: </a:t>
            </a:r>
            <a:r>
              <a:rPr lang="nl-NL" dirty="0" err="1">
                <a:solidFill>
                  <a:schemeClr val="bg1"/>
                </a:solidFill>
              </a:rPr>
              <a:t>Cyg</a:t>
            </a:r>
            <a:r>
              <a:rPr lang="nl-NL" dirty="0">
                <a:solidFill>
                  <a:schemeClr val="bg1"/>
                </a:solidFill>
              </a:rPr>
              <a:t> A (8100 </a:t>
            </a:r>
            <a:r>
              <a:rPr lang="nl-NL" dirty="0" err="1">
                <a:solidFill>
                  <a:schemeClr val="bg1"/>
                </a:solidFill>
              </a:rPr>
              <a:t>Jy</a:t>
            </a:r>
            <a:r>
              <a:rPr lang="nl-NL" dirty="0">
                <a:solidFill>
                  <a:schemeClr val="bg1"/>
                </a:solidFill>
              </a:rPr>
              <a:t> @ 178 MHz) met WSRT  (~3500 m</a:t>
            </a:r>
            <a:r>
              <a:rPr lang="nl-NL" baseline="30000" dirty="0">
                <a:solidFill>
                  <a:schemeClr val="bg1"/>
                </a:solidFill>
              </a:rPr>
              <a:t>2</a:t>
            </a:r>
            <a:r>
              <a:rPr lang="nl-NL" dirty="0">
                <a:solidFill>
                  <a:schemeClr val="bg1"/>
                </a:solidFill>
              </a:rPr>
              <a:t> ) in  10-MHz meting levert 2.8 x 10</a:t>
            </a:r>
            <a:r>
              <a:rPr lang="nl-NL" baseline="30000" dirty="0">
                <a:solidFill>
                  <a:schemeClr val="bg1"/>
                </a:solidFill>
              </a:rPr>
              <a:t>-12</a:t>
            </a:r>
            <a:r>
              <a:rPr lang="nl-NL" dirty="0">
                <a:solidFill>
                  <a:schemeClr val="bg1"/>
                </a:solidFill>
              </a:rPr>
              <a:t>  W. Na 12 uur hebben we dan 1.2 x 10</a:t>
            </a:r>
            <a:r>
              <a:rPr lang="nl-NL" baseline="30000" dirty="0">
                <a:solidFill>
                  <a:schemeClr val="bg1"/>
                </a:solidFill>
              </a:rPr>
              <a:t>-7</a:t>
            </a:r>
            <a:r>
              <a:rPr lang="nl-NL" dirty="0">
                <a:solidFill>
                  <a:schemeClr val="bg1"/>
                </a:solidFill>
              </a:rPr>
              <a:t>  J op gevangen.</a:t>
            </a:r>
          </a:p>
        </p:txBody>
      </p:sp>
    </p:spTree>
    <p:extLst>
      <p:ext uri="{BB962C8B-B14F-4D97-AF65-F5344CB8AC3E}">
        <p14:creationId xmlns:p14="http://schemas.microsoft.com/office/powerpoint/2010/main" val="2729697630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8"/>
          <p:cNvSpPr>
            <a:spLocks noGrp="1" noChangeArrowheads="1"/>
          </p:cNvSpPr>
          <p:nvPr>
            <p:ph type="title"/>
          </p:nvPr>
        </p:nvSpPr>
        <p:spPr>
          <a:xfrm>
            <a:off x="1907704" y="260648"/>
            <a:ext cx="4032448" cy="533400"/>
          </a:xfrm>
          <a:noFill/>
          <a:ln/>
        </p:spPr>
        <p:txBody>
          <a:bodyPr/>
          <a:lstStyle/>
          <a:p>
            <a:r>
              <a:rPr lang="en-US" sz="2800" dirty="0" err="1" smtClean="0">
                <a:solidFill>
                  <a:schemeClr val="bg1"/>
                </a:solidFill>
              </a:rPr>
              <a:t>Radioastronomie</a:t>
            </a:r>
            <a:endParaRPr lang="en-US" sz="3600" dirty="0">
              <a:solidFill>
                <a:srgbClr val="FF0000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79512" y="980728"/>
            <a:ext cx="8856984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dirty="0" err="1">
                <a:solidFill>
                  <a:srgbClr val="FFFFFF"/>
                </a:solidFill>
              </a:rPr>
              <a:t>resolutie</a:t>
            </a:r>
            <a:r>
              <a:rPr lang="en-US" dirty="0">
                <a:solidFill>
                  <a:srgbClr val="FFFFFF"/>
                </a:solidFill>
              </a:rPr>
              <a:t>: ~</a:t>
            </a:r>
            <a:r>
              <a:rPr lang="en-US" dirty="0" err="1">
                <a:solidFill>
                  <a:srgbClr val="FFFFFF"/>
                </a:solidFill>
              </a:rPr>
              <a:t>λ</a:t>
            </a:r>
            <a:r>
              <a:rPr lang="en-US" dirty="0">
                <a:solidFill>
                  <a:srgbClr val="FFFFFF"/>
                </a:solidFill>
              </a:rPr>
              <a:t>/</a:t>
            </a:r>
            <a:r>
              <a:rPr lang="en-US" dirty="0" smtClean="0">
                <a:solidFill>
                  <a:srgbClr val="FFFFFF"/>
                </a:solidFill>
              </a:rPr>
              <a:t>D</a:t>
            </a:r>
          </a:p>
          <a:p>
            <a:pPr algn="l"/>
            <a:endParaRPr lang="en-US" dirty="0">
              <a:solidFill>
                <a:srgbClr val="FFFFFF"/>
              </a:solidFill>
            </a:endParaRPr>
          </a:p>
          <a:p>
            <a:pPr algn="l"/>
            <a:r>
              <a:rPr lang="en-US" dirty="0" err="1">
                <a:solidFill>
                  <a:srgbClr val="FFFFFF"/>
                </a:solidFill>
              </a:rPr>
              <a:t>gevoeligheid</a:t>
            </a:r>
            <a:r>
              <a:rPr lang="en-US" dirty="0">
                <a:solidFill>
                  <a:srgbClr val="FFFFFF"/>
                </a:solidFill>
              </a:rPr>
              <a:t>: SNR = (S / 2k</a:t>
            </a:r>
            <a:r>
              <a:rPr lang="en-US" baseline="-25000" dirty="0">
                <a:solidFill>
                  <a:srgbClr val="FFFFFF"/>
                </a:solidFill>
              </a:rPr>
              <a:t>b</a:t>
            </a:r>
            <a:r>
              <a:rPr lang="en-US" dirty="0">
                <a:solidFill>
                  <a:srgbClr val="FFFFFF"/>
                </a:solidFill>
              </a:rPr>
              <a:t>) (</a:t>
            </a:r>
            <a:r>
              <a:rPr lang="en-US" dirty="0" err="1">
                <a:solidFill>
                  <a:srgbClr val="FFFFFF"/>
                </a:solidFill>
              </a:rPr>
              <a:t>A</a:t>
            </a:r>
            <a:r>
              <a:rPr lang="en-US" baseline="-25000" dirty="0" err="1">
                <a:solidFill>
                  <a:srgbClr val="FFFFFF"/>
                </a:solidFill>
              </a:rPr>
              <a:t>eff</a:t>
            </a:r>
            <a:r>
              <a:rPr lang="en-US" dirty="0">
                <a:solidFill>
                  <a:srgbClr val="FFFFFF"/>
                </a:solidFill>
              </a:rPr>
              <a:t>/</a:t>
            </a:r>
            <a:r>
              <a:rPr lang="en-US" dirty="0" err="1">
                <a:solidFill>
                  <a:srgbClr val="FFFFFF"/>
                </a:solidFill>
              </a:rPr>
              <a:t>T</a:t>
            </a:r>
            <a:r>
              <a:rPr lang="en-US" baseline="-25000" dirty="0" err="1">
                <a:solidFill>
                  <a:srgbClr val="FFFFFF"/>
                </a:solidFill>
              </a:rPr>
              <a:t>sys</a:t>
            </a:r>
            <a:r>
              <a:rPr lang="en-US" dirty="0">
                <a:solidFill>
                  <a:srgbClr val="FFFFFF"/>
                </a:solidFill>
              </a:rPr>
              <a:t>) (</a:t>
            </a:r>
            <a:r>
              <a:rPr lang="en-US" dirty="0" err="1">
                <a:solidFill>
                  <a:srgbClr val="FFFFFF"/>
                </a:solidFill>
              </a:rPr>
              <a:t>Bт</a:t>
            </a:r>
            <a:r>
              <a:rPr lang="en-US" dirty="0">
                <a:solidFill>
                  <a:srgbClr val="FFFFFF"/>
                </a:solidFill>
              </a:rPr>
              <a:t>)</a:t>
            </a:r>
            <a:r>
              <a:rPr lang="en-US" baseline="30000" dirty="0">
                <a:solidFill>
                  <a:srgbClr val="FFFFFF"/>
                </a:solidFill>
              </a:rPr>
              <a:t>1/</a:t>
            </a:r>
            <a:r>
              <a:rPr lang="en-US" baseline="30000" dirty="0" smtClean="0">
                <a:solidFill>
                  <a:srgbClr val="FFFFFF"/>
                </a:solidFill>
              </a:rPr>
              <a:t>2</a:t>
            </a:r>
          </a:p>
          <a:p>
            <a:pPr algn="l"/>
            <a:r>
              <a:rPr lang="en-US" dirty="0" err="1" smtClean="0">
                <a:solidFill>
                  <a:srgbClr val="FFFFFF"/>
                </a:solidFill>
              </a:rPr>
              <a:t>waarbij</a:t>
            </a:r>
            <a:endParaRPr lang="en-US" dirty="0" smtClean="0">
              <a:solidFill>
                <a:srgbClr val="FFFFFF"/>
              </a:solidFill>
            </a:endParaRPr>
          </a:p>
          <a:p>
            <a:pPr algn="l"/>
            <a:r>
              <a:rPr lang="en-US" dirty="0">
                <a:solidFill>
                  <a:srgbClr val="FFFFFF"/>
                </a:solidFill>
              </a:rPr>
              <a:t>	S		</a:t>
            </a:r>
            <a:r>
              <a:rPr lang="en-US" dirty="0" err="1">
                <a:solidFill>
                  <a:srgbClr val="FFFFFF"/>
                </a:solidFill>
              </a:rPr>
              <a:t>bronflux</a:t>
            </a:r>
            <a:r>
              <a:rPr lang="en-US" dirty="0">
                <a:solidFill>
                  <a:srgbClr val="FFFFFF"/>
                </a:solidFill>
              </a:rPr>
              <a:t> (1 </a:t>
            </a:r>
            <a:r>
              <a:rPr lang="en-US" dirty="0" err="1">
                <a:solidFill>
                  <a:srgbClr val="FFFFFF"/>
                </a:solidFill>
              </a:rPr>
              <a:t>Jy</a:t>
            </a:r>
            <a:r>
              <a:rPr lang="en-US" dirty="0">
                <a:solidFill>
                  <a:srgbClr val="FFFFFF"/>
                </a:solidFill>
              </a:rPr>
              <a:t> = 10</a:t>
            </a:r>
            <a:r>
              <a:rPr lang="en-US" baseline="30000" dirty="0">
                <a:solidFill>
                  <a:srgbClr val="FFFFFF"/>
                </a:solidFill>
              </a:rPr>
              <a:t>-26</a:t>
            </a:r>
            <a:r>
              <a:rPr lang="en-US" dirty="0">
                <a:solidFill>
                  <a:srgbClr val="FFFFFF"/>
                </a:solidFill>
              </a:rPr>
              <a:t> Wm</a:t>
            </a:r>
            <a:r>
              <a:rPr lang="en-US" baseline="30000" dirty="0">
                <a:solidFill>
                  <a:srgbClr val="FFFFFF"/>
                </a:solidFill>
              </a:rPr>
              <a:t>-2</a:t>
            </a:r>
            <a:r>
              <a:rPr lang="en-US" dirty="0">
                <a:solidFill>
                  <a:srgbClr val="FFFFFF"/>
                </a:solidFill>
              </a:rPr>
              <a:t>Hz</a:t>
            </a:r>
            <a:r>
              <a:rPr lang="en-US" baseline="30000" dirty="0">
                <a:solidFill>
                  <a:srgbClr val="FFFFFF"/>
                </a:solidFill>
              </a:rPr>
              <a:t>-1</a:t>
            </a:r>
            <a:r>
              <a:rPr lang="en-US" dirty="0">
                <a:solidFill>
                  <a:srgbClr val="FFFFFF"/>
                </a:solidFill>
              </a:rPr>
              <a:t>)			k</a:t>
            </a:r>
            <a:r>
              <a:rPr lang="en-US" baseline="-25000" dirty="0">
                <a:solidFill>
                  <a:srgbClr val="FFFFFF"/>
                </a:solidFill>
              </a:rPr>
              <a:t>b</a:t>
            </a:r>
            <a:r>
              <a:rPr lang="en-US" dirty="0">
                <a:solidFill>
                  <a:srgbClr val="FFFFFF"/>
                </a:solidFill>
              </a:rPr>
              <a:t> 		Boltzmann constants (1.38 10</a:t>
            </a:r>
            <a:r>
              <a:rPr lang="en-US" baseline="30000" dirty="0">
                <a:solidFill>
                  <a:srgbClr val="FFFFFF"/>
                </a:solidFill>
              </a:rPr>
              <a:t>-23</a:t>
            </a:r>
            <a:r>
              <a:rPr lang="en-US" dirty="0">
                <a:solidFill>
                  <a:srgbClr val="FFFFFF"/>
                </a:solidFill>
              </a:rPr>
              <a:t> J/K)		</a:t>
            </a:r>
            <a:r>
              <a:rPr lang="en-US" dirty="0" err="1" smtClean="0">
                <a:solidFill>
                  <a:srgbClr val="FFFFFF"/>
                </a:solidFill>
              </a:rPr>
              <a:t>A</a:t>
            </a:r>
            <a:r>
              <a:rPr lang="en-US" baseline="-25000" dirty="0" err="1" smtClean="0">
                <a:solidFill>
                  <a:srgbClr val="FFFFFF"/>
                </a:solidFill>
              </a:rPr>
              <a:t>eff</a:t>
            </a:r>
            <a:r>
              <a:rPr lang="en-US" dirty="0">
                <a:solidFill>
                  <a:srgbClr val="FFFFFF"/>
                </a:solidFill>
              </a:rPr>
              <a:t>		</a:t>
            </a:r>
            <a:r>
              <a:rPr lang="en-US" dirty="0" err="1">
                <a:solidFill>
                  <a:srgbClr val="FFFFFF"/>
                </a:solidFill>
              </a:rPr>
              <a:t>effectieve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ontvangstoppervlakte</a:t>
            </a:r>
            <a:r>
              <a:rPr lang="en-US" dirty="0">
                <a:solidFill>
                  <a:srgbClr val="FFFFFF"/>
                </a:solidFill>
              </a:rPr>
              <a:t> (m</a:t>
            </a:r>
            <a:r>
              <a:rPr lang="en-US" baseline="30000" dirty="0">
                <a:solidFill>
                  <a:srgbClr val="FFFFFF"/>
                </a:solidFill>
              </a:rPr>
              <a:t>2</a:t>
            </a:r>
            <a:r>
              <a:rPr lang="en-US" dirty="0">
                <a:solidFill>
                  <a:srgbClr val="FFFFFF"/>
                </a:solidFill>
              </a:rPr>
              <a:t>)		</a:t>
            </a:r>
            <a:r>
              <a:rPr lang="en-US" dirty="0" err="1" smtClean="0">
                <a:solidFill>
                  <a:srgbClr val="FFFFFF"/>
                </a:solidFill>
              </a:rPr>
              <a:t>T</a:t>
            </a:r>
            <a:r>
              <a:rPr lang="en-US" baseline="-25000" dirty="0" err="1" smtClean="0">
                <a:solidFill>
                  <a:srgbClr val="FFFFFF"/>
                </a:solidFill>
              </a:rPr>
              <a:t>sys</a:t>
            </a:r>
            <a:r>
              <a:rPr lang="en-US" dirty="0">
                <a:solidFill>
                  <a:srgbClr val="FFFFFF"/>
                </a:solidFill>
              </a:rPr>
              <a:t>	</a:t>
            </a:r>
            <a:r>
              <a:rPr lang="en-US" dirty="0" smtClean="0">
                <a:solidFill>
                  <a:srgbClr val="FFFFFF"/>
                </a:solidFill>
              </a:rPr>
              <a:t>	</a:t>
            </a:r>
            <a:r>
              <a:rPr lang="en-US" dirty="0" err="1" smtClean="0">
                <a:solidFill>
                  <a:srgbClr val="FFFFFF"/>
                </a:solidFill>
              </a:rPr>
              <a:t>systeem</a:t>
            </a:r>
            <a:r>
              <a:rPr lang="en-US" dirty="0" smtClean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temperatuur</a:t>
            </a:r>
            <a:r>
              <a:rPr lang="en-US" dirty="0">
                <a:solidFill>
                  <a:srgbClr val="FFFFFF"/>
                </a:solidFill>
              </a:rPr>
              <a:t> (K</a:t>
            </a:r>
            <a:r>
              <a:rPr lang="en-US" dirty="0" smtClean="0">
                <a:solidFill>
                  <a:srgbClr val="FFFFFF"/>
                </a:solidFill>
              </a:rPr>
              <a:t>)</a:t>
            </a:r>
          </a:p>
          <a:p>
            <a:pPr algn="l"/>
            <a:r>
              <a:rPr lang="en-US" dirty="0">
                <a:solidFill>
                  <a:srgbClr val="FFFFFF"/>
                </a:solidFill>
              </a:rPr>
              <a:t>	</a:t>
            </a:r>
            <a:r>
              <a:rPr lang="en-US" dirty="0" smtClean="0">
                <a:solidFill>
                  <a:srgbClr val="FFFFFF"/>
                </a:solidFill>
              </a:rPr>
              <a:t>B</a:t>
            </a:r>
            <a:r>
              <a:rPr lang="en-US" dirty="0">
                <a:solidFill>
                  <a:srgbClr val="FFFFFF"/>
                </a:solidFill>
              </a:rPr>
              <a:t>		</a:t>
            </a:r>
            <a:r>
              <a:rPr lang="en-US" dirty="0" err="1">
                <a:solidFill>
                  <a:srgbClr val="FFFFFF"/>
                </a:solidFill>
              </a:rPr>
              <a:t>bandbreedte</a:t>
            </a:r>
            <a:r>
              <a:rPr lang="en-US" dirty="0">
                <a:solidFill>
                  <a:srgbClr val="FFFFFF"/>
                </a:solidFill>
              </a:rPr>
              <a:t> (Hz</a:t>
            </a:r>
            <a:r>
              <a:rPr lang="en-US" dirty="0" smtClean="0">
                <a:solidFill>
                  <a:srgbClr val="FFFFFF"/>
                </a:solidFill>
              </a:rPr>
              <a:t>)</a:t>
            </a:r>
          </a:p>
          <a:p>
            <a:pPr algn="l"/>
            <a:r>
              <a:rPr lang="en-US" dirty="0">
                <a:solidFill>
                  <a:srgbClr val="FFFFFF"/>
                </a:solidFill>
              </a:rPr>
              <a:t>	</a:t>
            </a:r>
            <a:r>
              <a:rPr lang="en-US" dirty="0" err="1" smtClean="0">
                <a:solidFill>
                  <a:srgbClr val="FFFFFF"/>
                </a:solidFill>
              </a:rPr>
              <a:t>т</a:t>
            </a:r>
            <a:r>
              <a:rPr lang="en-US" dirty="0">
                <a:solidFill>
                  <a:srgbClr val="FFFFFF"/>
                </a:solidFill>
              </a:rPr>
              <a:t>		</a:t>
            </a:r>
            <a:r>
              <a:rPr lang="en-US" dirty="0" err="1">
                <a:solidFill>
                  <a:srgbClr val="FFFFFF"/>
                </a:solidFill>
              </a:rPr>
              <a:t>integratietijd</a:t>
            </a:r>
            <a:r>
              <a:rPr lang="en-US" dirty="0">
                <a:solidFill>
                  <a:srgbClr val="FFFFFF"/>
                </a:solidFill>
              </a:rPr>
              <a:t> / </a:t>
            </a:r>
            <a:r>
              <a:rPr lang="en-US" dirty="0" err="1">
                <a:solidFill>
                  <a:srgbClr val="FFFFFF"/>
                </a:solidFill>
              </a:rPr>
              <a:t>meettijd</a:t>
            </a:r>
            <a:r>
              <a:rPr lang="en-US" dirty="0">
                <a:solidFill>
                  <a:srgbClr val="FFFFFF"/>
                </a:solidFill>
              </a:rPr>
              <a:t> (s)</a:t>
            </a:r>
          </a:p>
        </p:txBody>
      </p:sp>
    </p:spTree>
    <p:extLst>
      <p:ext uri="{BB962C8B-B14F-4D97-AF65-F5344CB8AC3E}">
        <p14:creationId xmlns:p14="http://schemas.microsoft.com/office/powerpoint/2010/main" val="3586952859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8"/>
          <p:cNvSpPr>
            <a:spLocks noGrp="1" noChangeArrowheads="1"/>
          </p:cNvSpPr>
          <p:nvPr>
            <p:ph type="title"/>
          </p:nvPr>
        </p:nvSpPr>
        <p:spPr>
          <a:xfrm>
            <a:off x="1907704" y="260648"/>
            <a:ext cx="4032448" cy="533400"/>
          </a:xfrm>
          <a:noFill/>
          <a:ln/>
        </p:spPr>
        <p:txBody>
          <a:bodyPr/>
          <a:lstStyle/>
          <a:p>
            <a:r>
              <a:rPr lang="en-US" sz="2800" dirty="0" err="1" smtClean="0">
                <a:solidFill>
                  <a:schemeClr val="bg1"/>
                </a:solidFill>
              </a:rPr>
              <a:t>Enkele</a:t>
            </a:r>
            <a:r>
              <a:rPr lang="en-US" sz="2800" dirty="0" smtClean="0">
                <a:solidFill>
                  <a:schemeClr val="bg1"/>
                </a:solidFill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</a:rPr>
              <a:t>schotel</a:t>
            </a:r>
            <a:endParaRPr lang="en-US" sz="3600" dirty="0">
              <a:solidFill>
                <a:srgbClr val="FF0000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6216" y="908720"/>
            <a:ext cx="1123325" cy="187220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3968" y="2924944"/>
            <a:ext cx="4421747" cy="3528392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5"/>
          <a:srcRect l="3802" r="27458" b="7510"/>
          <a:stretch/>
        </p:blipFill>
        <p:spPr>
          <a:xfrm>
            <a:off x="419100" y="1052737"/>
            <a:ext cx="4330700" cy="3176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3291239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6882" y="1268760"/>
            <a:ext cx="3834746" cy="288032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3608" y="3356992"/>
            <a:ext cx="4557952" cy="302433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9632" y="620688"/>
            <a:ext cx="1811536" cy="1811536"/>
          </a:xfrm>
          <a:prstGeom prst="rect">
            <a:avLst/>
          </a:prstGeom>
        </p:spPr>
      </p:pic>
      <p:cxnSp>
        <p:nvCxnSpPr>
          <p:cNvPr id="6" name="Curved Connector 5"/>
          <p:cNvCxnSpPr/>
          <p:nvPr/>
        </p:nvCxnSpPr>
        <p:spPr bwMode="auto">
          <a:xfrm rot="16200000" flipH="1">
            <a:off x="791580" y="3176972"/>
            <a:ext cx="3168352" cy="504056"/>
          </a:xfrm>
          <a:prstGeom prst="curvedConnector3">
            <a:avLst>
              <a:gd name="adj1" fmla="val 50000"/>
            </a:avLst>
          </a:prstGeom>
          <a:noFill/>
          <a:ln w="57150" cap="flat" cmpd="sng" algn="ctr">
            <a:solidFill>
              <a:srgbClr val="3366FF"/>
            </a:solidFill>
            <a:prstDash val="solid"/>
            <a:round/>
            <a:headEnd type="none" w="med" len="med"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</p:cxnSp>
      <p:cxnSp>
        <p:nvCxnSpPr>
          <p:cNvPr id="19" name="Curved Connector 18"/>
          <p:cNvCxnSpPr/>
          <p:nvPr/>
        </p:nvCxnSpPr>
        <p:spPr bwMode="auto">
          <a:xfrm rot="16200000" flipH="1">
            <a:off x="1619672" y="2420888"/>
            <a:ext cx="3240360" cy="2088232"/>
          </a:xfrm>
          <a:prstGeom prst="curvedConnector3">
            <a:avLst>
              <a:gd name="adj1" fmla="val 50000"/>
            </a:avLst>
          </a:prstGeom>
          <a:noFill/>
          <a:ln w="57150" cap="flat" cmpd="sng" algn="ctr">
            <a:solidFill>
              <a:srgbClr val="3366FF"/>
            </a:solidFill>
            <a:prstDash val="solid"/>
            <a:round/>
            <a:headEnd type="none" w="med" len="med"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</p:cxnSp>
      <p:sp>
        <p:nvSpPr>
          <p:cNvPr id="7" name="Rectangle 8"/>
          <p:cNvSpPr>
            <a:spLocks noGrp="1" noChangeArrowheads="1"/>
          </p:cNvSpPr>
          <p:nvPr>
            <p:ph type="title"/>
          </p:nvPr>
        </p:nvSpPr>
        <p:spPr>
          <a:xfrm>
            <a:off x="3131840" y="404664"/>
            <a:ext cx="4032448" cy="533400"/>
          </a:xfrm>
          <a:noFill/>
          <a:ln/>
        </p:spPr>
        <p:txBody>
          <a:bodyPr/>
          <a:lstStyle/>
          <a:p>
            <a:r>
              <a:rPr lang="en-US" sz="2800" dirty="0" err="1" smtClean="0">
                <a:solidFill>
                  <a:schemeClr val="bg1"/>
                </a:solidFill>
              </a:rPr>
              <a:t>Interferometrie</a:t>
            </a:r>
            <a:r>
              <a:rPr lang="en-US" sz="2400" dirty="0" smtClean="0">
                <a:solidFill>
                  <a:srgbClr val="FF0000"/>
                </a:solidFill>
              </a:rPr>
              <a:t> </a:t>
            </a:r>
            <a:endParaRPr 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1758873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1720" y="2325116"/>
            <a:ext cx="6372200" cy="424946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7584" y="404664"/>
            <a:ext cx="2132856" cy="2132856"/>
          </a:xfrm>
          <a:prstGeom prst="rect">
            <a:avLst/>
          </a:prstGeom>
        </p:spPr>
      </p:pic>
      <p:cxnSp>
        <p:nvCxnSpPr>
          <p:cNvPr id="12" name="Curved Connector 11"/>
          <p:cNvCxnSpPr/>
          <p:nvPr/>
        </p:nvCxnSpPr>
        <p:spPr bwMode="auto">
          <a:xfrm rot="16200000" flipH="1">
            <a:off x="1295636" y="2168860"/>
            <a:ext cx="3456384" cy="2376264"/>
          </a:xfrm>
          <a:prstGeom prst="curvedConnector3">
            <a:avLst>
              <a:gd name="adj1" fmla="val 50000"/>
            </a:avLst>
          </a:prstGeom>
          <a:noFill/>
          <a:ln w="57150" cap="flat" cmpd="sng" algn="ctr">
            <a:solidFill>
              <a:srgbClr val="3366FF"/>
            </a:solidFill>
            <a:prstDash val="solid"/>
            <a:round/>
            <a:headEnd type="none" w="med" len="med"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</p:cxnSp>
      <p:cxnSp>
        <p:nvCxnSpPr>
          <p:cNvPr id="13" name="Curved Connector 12"/>
          <p:cNvCxnSpPr/>
          <p:nvPr/>
        </p:nvCxnSpPr>
        <p:spPr bwMode="auto">
          <a:xfrm>
            <a:off x="1907704" y="1628800"/>
            <a:ext cx="4968552" cy="1872208"/>
          </a:xfrm>
          <a:prstGeom prst="curvedConnector3">
            <a:avLst>
              <a:gd name="adj1" fmla="val 50000"/>
            </a:avLst>
          </a:prstGeom>
          <a:noFill/>
          <a:ln w="57150" cap="flat" cmpd="sng" algn="ctr">
            <a:solidFill>
              <a:srgbClr val="3366FF"/>
            </a:solidFill>
            <a:prstDash val="solid"/>
            <a:round/>
            <a:headEnd type="none" w="med" len="med"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580056233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1640" y="1268760"/>
            <a:ext cx="6660232" cy="499517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5936" y="4797152"/>
            <a:ext cx="1410795" cy="936104"/>
          </a:xfrm>
          <a:prstGeom prst="rect">
            <a:avLst/>
          </a:prstGeom>
        </p:spPr>
      </p:pic>
      <p:cxnSp>
        <p:nvCxnSpPr>
          <p:cNvPr id="12" name="Curved Connector 11"/>
          <p:cNvCxnSpPr/>
          <p:nvPr/>
        </p:nvCxnSpPr>
        <p:spPr bwMode="auto">
          <a:xfrm flipV="1">
            <a:off x="2267744" y="5085184"/>
            <a:ext cx="1944216" cy="432048"/>
          </a:xfrm>
          <a:prstGeom prst="curvedConnector3">
            <a:avLst>
              <a:gd name="adj1" fmla="val 50000"/>
            </a:avLst>
          </a:prstGeom>
          <a:noFill/>
          <a:ln w="57150" cap="flat" cmpd="sng" algn="ctr">
            <a:solidFill>
              <a:srgbClr val="3366FF"/>
            </a:solidFill>
            <a:prstDash val="solid"/>
            <a:round/>
            <a:headEnd type="none" w="med" len="med"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</p:cxnSp>
      <p:cxnSp>
        <p:nvCxnSpPr>
          <p:cNvPr id="13" name="Curved Connector 12"/>
          <p:cNvCxnSpPr/>
          <p:nvPr/>
        </p:nvCxnSpPr>
        <p:spPr bwMode="auto">
          <a:xfrm rot="16200000" flipH="1">
            <a:off x="2951820" y="3537012"/>
            <a:ext cx="2592288" cy="360040"/>
          </a:xfrm>
          <a:prstGeom prst="curvedConnector3">
            <a:avLst>
              <a:gd name="adj1" fmla="val 50000"/>
            </a:avLst>
          </a:prstGeom>
          <a:noFill/>
          <a:ln w="57150" cap="flat" cmpd="sng" algn="ctr">
            <a:solidFill>
              <a:srgbClr val="3366FF"/>
            </a:solidFill>
            <a:prstDash val="solid"/>
            <a:round/>
            <a:headEnd type="none" w="med" len="med"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</p:cxnSp>
      <p:cxnSp>
        <p:nvCxnSpPr>
          <p:cNvPr id="11" name="Curved Connector 10"/>
          <p:cNvCxnSpPr/>
          <p:nvPr/>
        </p:nvCxnSpPr>
        <p:spPr bwMode="auto">
          <a:xfrm rot="5400000">
            <a:off x="5076056" y="3212976"/>
            <a:ext cx="1944216" cy="1656184"/>
          </a:xfrm>
          <a:prstGeom prst="curvedConnector3">
            <a:avLst>
              <a:gd name="adj1" fmla="val 50000"/>
            </a:avLst>
          </a:prstGeom>
          <a:noFill/>
          <a:ln w="57150" cap="flat" cmpd="sng" algn="ctr">
            <a:solidFill>
              <a:srgbClr val="3366FF"/>
            </a:solidFill>
            <a:prstDash val="solid"/>
            <a:round/>
            <a:headEnd type="none" w="med" len="med"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</p:cxnSp>
      <p:cxnSp>
        <p:nvCxnSpPr>
          <p:cNvPr id="15" name="Curved Connector 14"/>
          <p:cNvCxnSpPr/>
          <p:nvPr/>
        </p:nvCxnSpPr>
        <p:spPr bwMode="auto">
          <a:xfrm rot="10800000" flipV="1">
            <a:off x="5292080" y="5085184"/>
            <a:ext cx="2376264" cy="288032"/>
          </a:xfrm>
          <a:prstGeom prst="curvedConnector3">
            <a:avLst>
              <a:gd name="adj1" fmla="val 50000"/>
            </a:avLst>
          </a:prstGeom>
          <a:noFill/>
          <a:ln w="57150" cap="flat" cmpd="sng" algn="ctr">
            <a:solidFill>
              <a:srgbClr val="3366FF"/>
            </a:solidFill>
            <a:prstDash val="solid"/>
            <a:round/>
            <a:headEnd type="none" w="med" len="med"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4099335883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7_cook_big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40568" y="836712"/>
            <a:ext cx="9988877" cy="673207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11285" y="3140968"/>
            <a:ext cx="3744416" cy="2808312"/>
          </a:xfrm>
          <a:prstGeom prst="rect">
            <a:avLst/>
          </a:prstGeom>
        </p:spPr>
      </p:pic>
      <p:cxnSp>
        <p:nvCxnSpPr>
          <p:cNvPr id="12" name="Curved Connector 11"/>
          <p:cNvCxnSpPr/>
          <p:nvPr/>
        </p:nvCxnSpPr>
        <p:spPr bwMode="auto">
          <a:xfrm flipV="1">
            <a:off x="1403648" y="5013176"/>
            <a:ext cx="1944216" cy="432048"/>
          </a:xfrm>
          <a:prstGeom prst="curvedConnector3">
            <a:avLst>
              <a:gd name="adj1" fmla="val 50000"/>
            </a:avLst>
          </a:prstGeom>
          <a:noFill/>
          <a:ln w="57150" cap="flat" cmpd="sng" algn="ctr">
            <a:solidFill>
              <a:srgbClr val="3366FF"/>
            </a:solidFill>
            <a:prstDash val="solid"/>
            <a:round/>
            <a:headEnd type="none" w="med" len="med"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</p:cxnSp>
      <p:cxnSp>
        <p:nvCxnSpPr>
          <p:cNvPr id="13" name="Curved Connector 12"/>
          <p:cNvCxnSpPr/>
          <p:nvPr/>
        </p:nvCxnSpPr>
        <p:spPr bwMode="auto">
          <a:xfrm rot="16200000" flipH="1">
            <a:off x="1799692" y="2096852"/>
            <a:ext cx="2592288" cy="360040"/>
          </a:xfrm>
          <a:prstGeom prst="curvedConnector3">
            <a:avLst>
              <a:gd name="adj1" fmla="val 50000"/>
            </a:avLst>
          </a:prstGeom>
          <a:noFill/>
          <a:ln w="57150" cap="flat" cmpd="sng" algn="ctr">
            <a:solidFill>
              <a:srgbClr val="3366FF"/>
            </a:solidFill>
            <a:prstDash val="solid"/>
            <a:round/>
            <a:headEnd type="none" w="med" len="med"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</p:cxnSp>
      <p:cxnSp>
        <p:nvCxnSpPr>
          <p:cNvPr id="11" name="Curved Connector 10"/>
          <p:cNvCxnSpPr/>
          <p:nvPr/>
        </p:nvCxnSpPr>
        <p:spPr bwMode="auto">
          <a:xfrm rot="5400000">
            <a:off x="5724128" y="2204864"/>
            <a:ext cx="1944216" cy="1656184"/>
          </a:xfrm>
          <a:prstGeom prst="curvedConnector3">
            <a:avLst>
              <a:gd name="adj1" fmla="val 50000"/>
            </a:avLst>
          </a:prstGeom>
          <a:noFill/>
          <a:ln w="57150" cap="flat" cmpd="sng" algn="ctr">
            <a:solidFill>
              <a:srgbClr val="3366FF"/>
            </a:solidFill>
            <a:prstDash val="solid"/>
            <a:round/>
            <a:headEnd type="none" w="med" len="med"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</p:cxnSp>
      <p:cxnSp>
        <p:nvCxnSpPr>
          <p:cNvPr id="15" name="Curved Connector 14"/>
          <p:cNvCxnSpPr/>
          <p:nvPr/>
        </p:nvCxnSpPr>
        <p:spPr bwMode="auto">
          <a:xfrm rot="10800000" flipV="1">
            <a:off x="6084168" y="4437112"/>
            <a:ext cx="2376264" cy="288032"/>
          </a:xfrm>
          <a:prstGeom prst="curvedConnector3">
            <a:avLst>
              <a:gd name="adj1" fmla="val 50000"/>
            </a:avLst>
          </a:prstGeom>
          <a:noFill/>
          <a:ln w="57150" cap="flat" cmpd="sng" algn="ctr">
            <a:solidFill>
              <a:srgbClr val="3366FF"/>
            </a:solidFill>
            <a:prstDash val="solid"/>
            <a:round/>
            <a:headEnd type="none" w="med" len="med"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318803961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8"/>
          <p:cNvSpPr>
            <a:spLocks noGrp="1" noChangeArrowheads="1"/>
          </p:cNvSpPr>
          <p:nvPr>
            <p:ph type="title"/>
          </p:nvPr>
        </p:nvSpPr>
        <p:spPr>
          <a:xfrm>
            <a:off x="1907704" y="260648"/>
            <a:ext cx="4032448" cy="533400"/>
          </a:xfrm>
          <a:noFill/>
          <a:ln/>
        </p:spPr>
        <p:txBody>
          <a:bodyPr/>
          <a:lstStyle/>
          <a:p>
            <a:r>
              <a:rPr lang="en-US" sz="2800" dirty="0" err="1" smtClean="0">
                <a:solidFill>
                  <a:schemeClr val="bg1"/>
                </a:solidFill>
              </a:rPr>
              <a:t>Interferometrie</a:t>
            </a:r>
            <a:endParaRPr lang="en-US" sz="3600" dirty="0">
              <a:solidFill>
                <a:srgbClr val="FF0000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79512" y="980728"/>
            <a:ext cx="8856984" cy="5632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l">
              <a:buFont typeface="Arial"/>
              <a:buChar char="•"/>
            </a:pPr>
            <a:r>
              <a:rPr lang="en-US" b="1" dirty="0" err="1">
                <a:solidFill>
                  <a:schemeClr val="accent1">
                    <a:lumMod val="75000"/>
                  </a:schemeClr>
                </a:solidFill>
              </a:rPr>
              <a:t>Grootte</a:t>
            </a:r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 b="1" dirty="0" err="1">
                <a:solidFill>
                  <a:schemeClr val="accent1">
                    <a:lumMod val="75000"/>
                  </a:schemeClr>
                </a:solidFill>
              </a:rPr>
              <a:t>ontvangstoppervlak</a:t>
            </a:r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 b="1" dirty="0" err="1">
                <a:solidFill>
                  <a:schemeClr val="accent1">
                    <a:lumMod val="75000"/>
                  </a:schemeClr>
                </a:solidFill>
              </a:rPr>
              <a:t>bepaalt</a:t>
            </a:r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 b="1" dirty="0" err="1">
                <a:solidFill>
                  <a:schemeClr val="accent1">
                    <a:lumMod val="75000"/>
                  </a:schemeClr>
                </a:solidFill>
              </a:rPr>
              <a:t>gevoeligheid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pPr marL="342900" indent="-342900" algn="l">
              <a:buFont typeface="Arial"/>
              <a:buChar char="•"/>
            </a:pPr>
            <a:endParaRPr lang="en-US" b="1" dirty="0" smtClean="0">
              <a:solidFill>
                <a:srgbClr val="FFFFFF"/>
              </a:solidFill>
            </a:endParaRPr>
          </a:p>
          <a:p>
            <a:pPr marL="342900" indent="-342900" algn="l">
              <a:buFont typeface="Arial"/>
              <a:buChar char="•"/>
            </a:pPr>
            <a:r>
              <a:rPr lang="en-US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Langste</a:t>
            </a:r>
            <a:r>
              <a:rPr lang="en-US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US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basislijn</a:t>
            </a:r>
            <a:r>
              <a:rPr lang="en-US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US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bepaalt</a:t>
            </a:r>
            <a:r>
              <a:rPr lang="en-US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US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resolutie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342900" indent="-342900" algn="l">
              <a:buFont typeface="Arial"/>
              <a:buChar char="•"/>
            </a:pPr>
            <a:endParaRPr lang="en-US" b="1" dirty="0" smtClean="0">
              <a:solidFill>
                <a:srgbClr val="FFFFFF"/>
              </a:solidFill>
            </a:endParaRPr>
          </a:p>
          <a:p>
            <a:pPr marL="342900" indent="-342900" algn="l">
              <a:buFont typeface="Arial"/>
              <a:buChar char="•"/>
            </a:pPr>
            <a:r>
              <a:rPr lang="en-US" b="1" dirty="0" err="1" smtClean="0">
                <a:solidFill>
                  <a:srgbClr val="00FF00"/>
                </a:solidFill>
              </a:rPr>
              <a:t>Informatie</a:t>
            </a:r>
            <a:r>
              <a:rPr lang="en-US" b="1" dirty="0" smtClean="0">
                <a:solidFill>
                  <a:srgbClr val="00FF00"/>
                </a:solidFill>
              </a:rPr>
              <a:t> </a:t>
            </a:r>
            <a:r>
              <a:rPr lang="en-US" b="1" dirty="0" err="1">
                <a:solidFill>
                  <a:srgbClr val="00FF00"/>
                </a:solidFill>
              </a:rPr>
              <a:t>bepaalt</a:t>
            </a:r>
            <a:r>
              <a:rPr lang="en-US" b="1" dirty="0">
                <a:solidFill>
                  <a:srgbClr val="00FF00"/>
                </a:solidFill>
              </a:rPr>
              <a:t> door </a:t>
            </a:r>
            <a:r>
              <a:rPr lang="en-US" b="1" dirty="0" err="1">
                <a:solidFill>
                  <a:srgbClr val="00FF00"/>
                </a:solidFill>
              </a:rPr>
              <a:t>unieke</a:t>
            </a:r>
            <a:r>
              <a:rPr lang="en-US" b="1" dirty="0">
                <a:solidFill>
                  <a:srgbClr val="00FF00"/>
                </a:solidFill>
              </a:rPr>
              <a:t> </a:t>
            </a:r>
            <a:r>
              <a:rPr lang="en-US" b="1" dirty="0" err="1">
                <a:solidFill>
                  <a:srgbClr val="00FF00"/>
                </a:solidFill>
              </a:rPr>
              <a:t>basislijnen</a:t>
            </a:r>
            <a:endParaRPr lang="en-US" dirty="0">
              <a:solidFill>
                <a:srgbClr val="00FF00"/>
              </a:solidFill>
            </a:endParaRPr>
          </a:p>
          <a:p>
            <a:pPr marL="342900" indent="-342900" algn="l">
              <a:buFont typeface="Arial"/>
              <a:buChar char="•"/>
            </a:pPr>
            <a:endParaRPr lang="en-US" dirty="0" smtClean="0">
              <a:solidFill>
                <a:srgbClr val="FFFFFF"/>
              </a:solidFill>
            </a:endParaRPr>
          </a:p>
          <a:p>
            <a:pPr algn="l"/>
            <a:r>
              <a:rPr lang="en-US" dirty="0" smtClean="0">
                <a:solidFill>
                  <a:srgbClr val="FFFFFF"/>
                </a:solidFill>
              </a:rPr>
              <a:t>	</a:t>
            </a:r>
            <a:r>
              <a:rPr lang="en-US" dirty="0" err="1" smtClean="0">
                <a:solidFill>
                  <a:srgbClr val="FFFFFF"/>
                </a:solidFill>
              </a:rPr>
              <a:t>deze</a:t>
            </a:r>
            <a:r>
              <a:rPr lang="en-US" dirty="0" smtClean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vier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antennes</a:t>
            </a:r>
            <a:endParaRPr lang="en-US" dirty="0">
              <a:solidFill>
                <a:srgbClr val="FFFFFF"/>
              </a:solidFill>
            </a:endParaRPr>
          </a:p>
          <a:p>
            <a:pPr marL="342900" indent="-342900" algn="l">
              <a:buFont typeface="Arial"/>
              <a:buChar char="•"/>
            </a:pPr>
            <a:endParaRPr lang="en-US" dirty="0" smtClean="0">
              <a:solidFill>
                <a:srgbClr val="FFFFFF"/>
              </a:solidFill>
            </a:endParaRPr>
          </a:p>
          <a:p>
            <a:pPr algn="l"/>
            <a:r>
              <a:rPr lang="en-US" dirty="0" smtClean="0">
                <a:solidFill>
                  <a:srgbClr val="FFFFFF"/>
                </a:solidFill>
              </a:rPr>
              <a:t>	</a:t>
            </a:r>
          </a:p>
          <a:p>
            <a:pPr algn="l"/>
            <a:endParaRPr lang="en-US" dirty="0" smtClean="0">
              <a:solidFill>
                <a:srgbClr val="FFFFFF"/>
              </a:solidFill>
            </a:endParaRPr>
          </a:p>
          <a:p>
            <a:pPr algn="l"/>
            <a:r>
              <a:rPr lang="en-US" dirty="0">
                <a:solidFill>
                  <a:srgbClr val="FFFFFF"/>
                </a:solidFill>
              </a:rPr>
              <a:t>	</a:t>
            </a:r>
            <a:r>
              <a:rPr lang="en-US" dirty="0" err="1" smtClean="0">
                <a:solidFill>
                  <a:srgbClr val="FFFFFF"/>
                </a:solidFill>
              </a:rPr>
              <a:t>leveren</a:t>
            </a:r>
            <a:r>
              <a:rPr lang="en-US" dirty="0" smtClean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dezelfde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informatie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als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deze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zeven</a:t>
            </a:r>
            <a:endParaRPr lang="en-US" dirty="0">
              <a:solidFill>
                <a:srgbClr val="FFFFFF"/>
              </a:solidFill>
            </a:endParaRPr>
          </a:p>
          <a:p>
            <a:pPr marL="342900" indent="-342900" algn="l">
              <a:buFont typeface="Arial"/>
              <a:buChar char="•"/>
            </a:pPr>
            <a:endParaRPr lang="en-US" dirty="0" smtClean="0">
              <a:solidFill>
                <a:srgbClr val="FFFFFF"/>
              </a:solidFill>
            </a:endParaRPr>
          </a:p>
          <a:p>
            <a:pPr algn="l"/>
            <a:r>
              <a:rPr lang="en-US" dirty="0" smtClean="0">
                <a:solidFill>
                  <a:srgbClr val="FFFFFF"/>
                </a:solidFill>
              </a:rPr>
              <a:t>	</a:t>
            </a:r>
          </a:p>
          <a:p>
            <a:pPr algn="l"/>
            <a:endParaRPr lang="en-US" dirty="0" smtClean="0">
              <a:solidFill>
                <a:srgbClr val="FFFFFF"/>
              </a:solidFill>
            </a:endParaRPr>
          </a:p>
          <a:p>
            <a:pPr algn="l"/>
            <a:r>
              <a:rPr lang="en-US" dirty="0">
                <a:solidFill>
                  <a:srgbClr val="FFFFFF"/>
                </a:solidFill>
              </a:rPr>
              <a:t>	</a:t>
            </a:r>
            <a:r>
              <a:rPr lang="en-US" dirty="0" smtClean="0">
                <a:solidFill>
                  <a:srgbClr val="FFFFFF"/>
                </a:solidFill>
              </a:rPr>
              <a:t>maar </a:t>
            </a:r>
            <a:r>
              <a:rPr lang="en-US" dirty="0" err="1">
                <a:solidFill>
                  <a:srgbClr val="FFFFFF"/>
                </a:solidFill>
              </a:rPr>
              <a:t>hebben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een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lagere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gevoeligheid</a:t>
            </a: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7704" y="3861048"/>
            <a:ext cx="4752528" cy="2239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237140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Box 3"/>
          <p:cNvSpPr txBox="1">
            <a:spLocks noChangeArrowheads="1"/>
          </p:cNvSpPr>
          <p:nvPr/>
        </p:nvSpPr>
        <p:spPr bwMode="auto">
          <a:xfrm>
            <a:off x="827584" y="908720"/>
            <a:ext cx="7704856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FF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eaLnBrk="0" hangingPunct="0"/>
            <a:r>
              <a:rPr lang="en-US" sz="3200" b="1" dirty="0" smtClean="0">
                <a:solidFill>
                  <a:schemeClr val="bg1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The </a:t>
            </a:r>
            <a:r>
              <a:rPr lang="en-US" sz="3200" b="1" dirty="0" err="1" smtClean="0">
                <a:solidFill>
                  <a:schemeClr val="bg1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Westerbork</a:t>
            </a:r>
            <a:endParaRPr lang="en-US" sz="3200" b="1" dirty="0" smtClean="0">
              <a:solidFill>
                <a:schemeClr val="bg1"/>
              </a:solidFill>
              <a:effectLst>
                <a:glow rad="1397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  <a:p>
            <a:pPr eaLnBrk="0" hangingPunct="0"/>
            <a:r>
              <a:rPr lang="en-US" sz="3200" b="1" dirty="0" smtClean="0">
                <a:solidFill>
                  <a:schemeClr val="bg1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Synthesis </a:t>
            </a:r>
            <a:r>
              <a:rPr lang="en-US" sz="3200" b="1" dirty="0" err="1" smtClean="0">
                <a:solidFill>
                  <a:schemeClr val="bg1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RadioTelescope</a:t>
            </a:r>
            <a:r>
              <a:rPr lang="en-US" sz="3200" b="1" dirty="0" smtClean="0">
                <a:solidFill>
                  <a:schemeClr val="bg1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 (WSRT)</a:t>
            </a:r>
            <a:endParaRPr lang="en-US" sz="3200" dirty="0">
              <a:solidFill>
                <a:schemeClr val="accent2"/>
              </a:solidFill>
              <a:effectLst>
                <a:glow rad="1397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732240" y="2204864"/>
            <a:ext cx="2304256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dirty="0" smtClean="0">
                <a:solidFill>
                  <a:schemeClr val="bg1"/>
                </a:solidFill>
              </a:rPr>
              <a:t>14 </a:t>
            </a:r>
            <a:r>
              <a:rPr lang="en-US" dirty="0" err="1" smtClean="0">
                <a:solidFill>
                  <a:schemeClr val="bg1"/>
                </a:solidFill>
              </a:rPr>
              <a:t>Antennes</a:t>
            </a:r>
            <a:endParaRPr lang="en-US" dirty="0">
              <a:solidFill>
                <a:schemeClr val="bg1"/>
              </a:solidFill>
            </a:endParaRPr>
          </a:p>
          <a:p>
            <a:pPr algn="l"/>
            <a:r>
              <a:rPr lang="en-US" dirty="0" smtClean="0">
                <a:solidFill>
                  <a:schemeClr val="bg1"/>
                </a:solidFill>
              </a:rPr>
              <a:t>2.7 km </a:t>
            </a:r>
            <a:r>
              <a:rPr lang="en-US" dirty="0" err="1" smtClean="0">
                <a:solidFill>
                  <a:schemeClr val="bg1"/>
                </a:solidFill>
              </a:rPr>
              <a:t>lengte</a:t>
            </a:r>
            <a:endParaRPr lang="en-US" dirty="0">
              <a:solidFill>
                <a:schemeClr val="bg1"/>
              </a:solidFill>
            </a:endParaRPr>
          </a:p>
          <a:p>
            <a:pPr algn="l"/>
            <a:r>
              <a:rPr lang="en-US" dirty="0" smtClean="0">
                <a:solidFill>
                  <a:schemeClr val="bg1"/>
                </a:solidFill>
              </a:rPr>
              <a:t>0.3 – 8.7 </a:t>
            </a:r>
            <a:r>
              <a:rPr lang="en-US" dirty="0" err="1" smtClean="0">
                <a:solidFill>
                  <a:schemeClr val="bg1"/>
                </a:solidFill>
              </a:rPr>
              <a:t>Ghz</a:t>
            </a:r>
            <a:endParaRPr lang="en-US" dirty="0">
              <a:solidFill>
                <a:schemeClr val="bg1"/>
              </a:solidFill>
            </a:endParaRPr>
          </a:p>
          <a:p>
            <a:pPr algn="l"/>
            <a:r>
              <a:rPr lang="en-US" dirty="0" smtClean="0">
                <a:solidFill>
                  <a:schemeClr val="bg1"/>
                </a:solidFill>
              </a:rPr>
              <a:t>4096 frequency </a:t>
            </a:r>
            <a:r>
              <a:rPr lang="en-US" dirty="0">
                <a:solidFill>
                  <a:schemeClr val="bg1"/>
                </a:solidFill>
              </a:rPr>
              <a:t>channels</a:t>
            </a:r>
          </a:p>
          <a:p>
            <a:pPr algn="l"/>
            <a:r>
              <a:rPr lang="en-US" dirty="0" err="1" smtClean="0">
                <a:solidFill>
                  <a:schemeClr val="bg1"/>
                </a:solidFill>
              </a:rPr>
              <a:t>Multifrequency</a:t>
            </a:r>
            <a:endParaRPr lang="en-US" dirty="0" smtClean="0">
              <a:solidFill>
                <a:schemeClr val="bg1"/>
              </a:solidFill>
            </a:endParaRPr>
          </a:p>
          <a:p>
            <a:pPr algn="l"/>
            <a:r>
              <a:rPr lang="en-US" dirty="0">
                <a:solidFill>
                  <a:schemeClr val="bg1"/>
                </a:solidFill>
              </a:rPr>
              <a:t>e</a:t>
            </a:r>
            <a:r>
              <a:rPr lang="en-US" dirty="0" smtClean="0">
                <a:solidFill>
                  <a:schemeClr val="bg1"/>
                </a:solidFill>
              </a:rPr>
              <a:t>n mosaic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3" name="Picture 2" descr="IMG_1300small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204864"/>
            <a:ext cx="6178237" cy="4117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694348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movie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933" y="404664"/>
            <a:ext cx="6153267" cy="6116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1341531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528" y="188640"/>
            <a:ext cx="6525344" cy="6525344"/>
          </a:xfrm>
          <a:prstGeom prst="rect">
            <a:avLst/>
          </a:prstGeom>
        </p:spPr>
      </p:pic>
      <p:pic>
        <p:nvPicPr>
          <p:cNvPr id="939013" name="Picture 102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6128" y="1052737"/>
            <a:ext cx="3063143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FAR_Superterp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700808"/>
            <a:ext cx="6514298" cy="4886749"/>
          </a:xfrm>
          <a:prstGeom prst="rect">
            <a:avLst/>
          </a:prstGeom>
        </p:spPr>
      </p:pic>
      <p:sp>
        <p:nvSpPr>
          <p:cNvPr id="10" name="Text Box 3"/>
          <p:cNvSpPr txBox="1">
            <a:spLocks noChangeArrowheads="1"/>
          </p:cNvSpPr>
          <p:nvPr/>
        </p:nvSpPr>
        <p:spPr bwMode="auto">
          <a:xfrm>
            <a:off x="827584" y="620688"/>
            <a:ext cx="7704856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FF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eaLnBrk="0" hangingPunct="0"/>
            <a:r>
              <a:rPr lang="en-US" sz="3200" b="1" dirty="0" smtClean="0">
                <a:solidFill>
                  <a:srgbClr val="FFFFFF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LOFAR</a:t>
            </a:r>
          </a:p>
          <a:p>
            <a:pPr eaLnBrk="0" hangingPunct="0"/>
            <a:r>
              <a:rPr lang="en-US" sz="3200" b="1" dirty="0" smtClean="0">
                <a:solidFill>
                  <a:srgbClr val="FFFFFF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The Low Frequency </a:t>
            </a:r>
            <a:r>
              <a:rPr lang="en-US" sz="3200" b="1" dirty="0" err="1" smtClean="0">
                <a:solidFill>
                  <a:srgbClr val="FFFFFF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ARray</a:t>
            </a:r>
            <a:endParaRPr lang="en-US" sz="3200" dirty="0">
              <a:solidFill>
                <a:srgbClr val="FFFFFF"/>
              </a:solidFill>
              <a:effectLst>
                <a:glow rad="1397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</p:spTree>
  </p:cSld>
  <p:clrMapOvr>
    <a:overrideClrMapping bg1="dk2" tx1="lt1" bg2="dk1" tx2="lt2" accent1="accent1" accent2="accent2" accent3="accent3" accent4="accent4" accent5="accent5" accent6="accent6" hlink="hlink" folHlink="folHlink"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reen shot 2011-11-02 at 14.05.5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124744"/>
            <a:ext cx="8313969" cy="2561828"/>
          </a:xfrm>
          <a:prstGeom prst="rect">
            <a:avLst/>
          </a:prstGeom>
        </p:spPr>
      </p:pic>
      <p:pic>
        <p:nvPicPr>
          <p:cNvPr id="9" name="Picture 8" descr="logo lofar def_2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2036364" cy="64807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7504" y="3861048"/>
            <a:ext cx="8856984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l">
              <a:buFont typeface="Arial"/>
              <a:buChar char="•"/>
            </a:pPr>
            <a:r>
              <a:rPr lang="en-US" dirty="0" err="1" smtClean="0">
                <a:solidFill>
                  <a:schemeClr val="bg1"/>
                </a:solidFill>
              </a:rPr>
              <a:t>Verschillende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dirty="0">
                <a:solidFill>
                  <a:schemeClr val="bg1"/>
                </a:solidFill>
              </a:rPr>
              <a:t>stations</a:t>
            </a:r>
          </a:p>
          <a:p>
            <a:pPr marL="800100" lvl="1" indent="-342900" algn="l"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</a:rPr>
              <a:t>core: ~ 3 km, 24 </a:t>
            </a:r>
            <a:r>
              <a:rPr lang="en-US" dirty="0" smtClean="0">
                <a:solidFill>
                  <a:schemeClr val="bg1"/>
                </a:solidFill>
              </a:rPr>
              <a:t>stations</a:t>
            </a:r>
            <a:br>
              <a:rPr lang="en-US" dirty="0" smtClean="0">
                <a:solidFill>
                  <a:schemeClr val="bg1"/>
                </a:solidFill>
              </a:rPr>
            </a:br>
            <a:r>
              <a:rPr lang="en-US" dirty="0" smtClean="0">
                <a:solidFill>
                  <a:schemeClr val="bg1"/>
                </a:solidFill>
              </a:rPr>
              <a:t>2 </a:t>
            </a:r>
            <a:r>
              <a:rPr lang="en-US" dirty="0">
                <a:solidFill>
                  <a:schemeClr val="bg1"/>
                </a:solidFill>
              </a:rPr>
              <a:t>sets van 48 LBAs, 2x24 HBA-</a:t>
            </a:r>
            <a:r>
              <a:rPr lang="en-US" dirty="0" err="1">
                <a:solidFill>
                  <a:schemeClr val="bg1"/>
                </a:solidFill>
              </a:rPr>
              <a:t>tegels</a:t>
            </a:r>
            <a:endParaRPr lang="en-US" dirty="0">
              <a:solidFill>
                <a:schemeClr val="bg1"/>
              </a:solidFill>
            </a:endParaRPr>
          </a:p>
          <a:p>
            <a:pPr marL="800100" lvl="1" indent="-342900" algn="l"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</a:rPr>
              <a:t>NL remote: ~ </a:t>
            </a:r>
            <a:r>
              <a:rPr lang="en-US" dirty="0" smtClean="0">
                <a:solidFill>
                  <a:schemeClr val="bg1"/>
                </a:solidFill>
              </a:rPr>
              <a:t>100 </a:t>
            </a:r>
            <a:r>
              <a:rPr lang="en-US" dirty="0">
                <a:solidFill>
                  <a:schemeClr val="bg1"/>
                </a:solidFill>
              </a:rPr>
              <a:t>km, 16 </a:t>
            </a:r>
            <a:r>
              <a:rPr lang="en-US" dirty="0" smtClean="0">
                <a:solidFill>
                  <a:schemeClr val="bg1"/>
                </a:solidFill>
              </a:rPr>
              <a:t>stations</a:t>
            </a:r>
            <a:br>
              <a:rPr lang="en-US" dirty="0" smtClean="0">
                <a:solidFill>
                  <a:schemeClr val="bg1"/>
                </a:solidFill>
              </a:rPr>
            </a:br>
            <a:r>
              <a:rPr lang="en-US" dirty="0" smtClean="0">
                <a:solidFill>
                  <a:schemeClr val="bg1"/>
                </a:solidFill>
              </a:rPr>
              <a:t>2 </a:t>
            </a:r>
            <a:r>
              <a:rPr lang="en-US" dirty="0">
                <a:solidFill>
                  <a:schemeClr val="bg1"/>
                </a:solidFill>
              </a:rPr>
              <a:t>sets van 48 LBAs, 48 HBA-</a:t>
            </a:r>
            <a:r>
              <a:rPr lang="en-US" dirty="0" err="1">
                <a:solidFill>
                  <a:schemeClr val="bg1"/>
                </a:solidFill>
              </a:rPr>
              <a:t>tegels</a:t>
            </a:r>
            <a:endParaRPr lang="en-US" dirty="0">
              <a:solidFill>
                <a:schemeClr val="bg1"/>
              </a:solidFill>
            </a:endParaRPr>
          </a:p>
          <a:p>
            <a:pPr marL="800100" lvl="1" indent="-342900" algn="l">
              <a:buFont typeface="Arial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INT: </a:t>
            </a:r>
            <a:r>
              <a:rPr lang="en-US" dirty="0">
                <a:solidFill>
                  <a:schemeClr val="bg1"/>
                </a:solidFill>
              </a:rPr>
              <a:t>~ </a:t>
            </a:r>
            <a:r>
              <a:rPr lang="en-US" dirty="0" smtClean="0">
                <a:solidFill>
                  <a:schemeClr val="bg1"/>
                </a:solidFill>
              </a:rPr>
              <a:t>3700 </a:t>
            </a:r>
            <a:r>
              <a:rPr lang="en-US" dirty="0">
                <a:solidFill>
                  <a:schemeClr val="bg1"/>
                </a:solidFill>
              </a:rPr>
              <a:t>km, </a:t>
            </a:r>
            <a:r>
              <a:rPr lang="en-US" dirty="0" smtClean="0">
                <a:solidFill>
                  <a:schemeClr val="bg1"/>
                </a:solidFill>
              </a:rPr>
              <a:t>14 </a:t>
            </a:r>
            <a:r>
              <a:rPr lang="en-US" dirty="0" err="1">
                <a:solidFill>
                  <a:schemeClr val="bg1"/>
                </a:solidFill>
              </a:rPr>
              <a:t>gepland</a:t>
            </a:r>
            <a:r>
              <a:rPr lang="en-US" dirty="0">
                <a:solidFill>
                  <a:schemeClr val="bg1"/>
                </a:solidFill>
              </a:rPr>
              <a:t>, </a:t>
            </a:r>
            <a:r>
              <a:rPr lang="en-US" dirty="0" smtClean="0">
                <a:solidFill>
                  <a:schemeClr val="bg1"/>
                </a:solidFill>
              </a:rPr>
              <a:t>12 </a:t>
            </a:r>
            <a:r>
              <a:rPr lang="en-US" dirty="0" err="1" smtClean="0">
                <a:solidFill>
                  <a:schemeClr val="bg1"/>
                </a:solidFill>
              </a:rPr>
              <a:t>gereed</a:t>
            </a:r>
            <a:r>
              <a:rPr lang="en-US" dirty="0" smtClean="0">
                <a:solidFill>
                  <a:schemeClr val="bg1"/>
                </a:solidFill>
              </a:rPr>
              <a:t/>
            </a:r>
            <a:br>
              <a:rPr lang="en-US" dirty="0" smtClean="0">
                <a:solidFill>
                  <a:schemeClr val="bg1"/>
                </a:solidFill>
              </a:rPr>
            </a:br>
            <a:r>
              <a:rPr lang="en-US" dirty="0" smtClean="0">
                <a:solidFill>
                  <a:schemeClr val="bg1"/>
                </a:solidFill>
              </a:rPr>
              <a:t>96 </a:t>
            </a:r>
            <a:r>
              <a:rPr lang="en-US" dirty="0">
                <a:solidFill>
                  <a:schemeClr val="bg1"/>
                </a:solidFill>
              </a:rPr>
              <a:t>LBAs, 96 HBA-</a:t>
            </a:r>
            <a:r>
              <a:rPr lang="en-US" dirty="0" err="1" smtClean="0">
                <a:solidFill>
                  <a:schemeClr val="bg1"/>
                </a:solidFill>
              </a:rPr>
              <a:t>tegels</a:t>
            </a:r>
            <a:endParaRPr lang="nl-NL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407807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8"/>
          <p:cNvSpPr>
            <a:spLocks noGrp="1" noChangeArrowheads="1"/>
          </p:cNvSpPr>
          <p:nvPr>
            <p:ph type="title"/>
          </p:nvPr>
        </p:nvSpPr>
        <p:spPr>
          <a:xfrm>
            <a:off x="1907704" y="260648"/>
            <a:ext cx="4032448" cy="648072"/>
          </a:xfrm>
          <a:noFill/>
          <a:ln/>
        </p:spPr>
        <p:txBody>
          <a:bodyPr/>
          <a:lstStyle/>
          <a:p>
            <a:r>
              <a:rPr lang="en-US" sz="2800" dirty="0" smtClean="0">
                <a:solidFill>
                  <a:schemeClr val="bg1"/>
                </a:solidFill>
              </a:rPr>
              <a:t>LOFAR</a:t>
            </a:r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87016" y="4581128"/>
            <a:ext cx="885698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l">
              <a:buFont typeface="Arial"/>
              <a:buChar char="•"/>
            </a:pPr>
            <a:r>
              <a:rPr lang="en-US" b="1" i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L</a:t>
            </a:r>
            <a:r>
              <a:rPr lang="en-US" i="1" dirty="0">
                <a:solidFill>
                  <a:schemeClr val="bg1"/>
                </a:solidFill>
              </a:rPr>
              <a:t>ow </a:t>
            </a:r>
            <a:r>
              <a:rPr lang="en-US" b="1" i="1" dirty="0">
                <a:solidFill>
                  <a:srgbClr val="47FFD1"/>
                </a:solidFill>
              </a:rPr>
              <a:t>B</a:t>
            </a:r>
            <a:r>
              <a:rPr lang="en-US" i="1" dirty="0">
                <a:solidFill>
                  <a:schemeClr val="bg1"/>
                </a:solidFill>
              </a:rPr>
              <a:t>and </a:t>
            </a:r>
            <a:r>
              <a:rPr lang="en-US" b="1" i="1" dirty="0">
                <a:solidFill>
                  <a:srgbClr val="47FFD1"/>
                </a:solidFill>
              </a:rPr>
              <a:t>A</a:t>
            </a:r>
            <a:r>
              <a:rPr lang="en-US" i="1" dirty="0">
                <a:solidFill>
                  <a:schemeClr val="bg1"/>
                </a:solidFill>
              </a:rPr>
              <a:t>ntenna</a:t>
            </a:r>
            <a:r>
              <a:rPr lang="en-US" dirty="0">
                <a:solidFill>
                  <a:schemeClr val="bg1"/>
                </a:solidFill>
              </a:rPr>
              <a:t>: 10 – 80 </a:t>
            </a:r>
            <a:r>
              <a:rPr lang="en-US" dirty="0" smtClean="0">
                <a:solidFill>
                  <a:schemeClr val="bg1"/>
                </a:solidFill>
              </a:rPr>
              <a:t>MHz</a:t>
            </a:r>
            <a:endParaRPr lang="en-US" b="1" i="1" dirty="0" smtClean="0">
              <a:solidFill>
                <a:schemeClr val="bg1"/>
              </a:solidFill>
            </a:endParaRPr>
          </a:p>
          <a:p>
            <a:pPr marL="342900" indent="-342900" algn="l">
              <a:buFont typeface="Arial"/>
              <a:buChar char="•"/>
            </a:pPr>
            <a:r>
              <a:rPr lang="en-US" b="1" i="1" dirty="0" smtClean="0">
                <a:solidFill>
                  <a:srgbClr val="47FFD1"/>
                </a:solidFill>
              </a:rPr>
              <a:t>H</a:t>
            </a:r>
            <a:r>
              <a:rPr lang="en-US" i="1" dirty="0" smtClean="0">
                <a:solidFill>
                  <a:schemeClr val="bg1"/>
                </a:solidFill>
              </a:rPr>
              <a:t>igh </a:t>
            </a:r>
            <a:r>
              <a:rPr lang="en-US" b="1" i="1" dirty="0">
                <a:solidFill>
                  <a:srgbClr val="47FFD1"/>
                </a:solidFill>
              </a:rPr>
              <a:t>B</a:t>
            </a:r>
            <a:r>
              <a:rPr lang="en-US" i="1" dirty="0">
                <a:solidFill>
                  <a:schemeClr val="bg1"/>
                </a:solidFill>
              </a:rPr>
              <a:t>and </a:t>
            </a:r>
            <a:r>
              <a:rPr lang="en-US" b="1" i="1" dirty="0">
                <a:solidFill>
                  <a:srgbClr val="47FFD1"/>
                </a:solidFill>
              </a:rPr>
              <a:t>A</a:t>
            </a:r>
            <a:r>
              <a:rPr lang="en-US" i="1" dirty="0">
                <a:solidFill>
                  <a:schemeClr val="bg1"/>
                </a:solidFill>
              </a:rPr>
              <a:t>ntenna</a:t>
            </a:r>
            <a:r>
              <a:rPr lang="en-US" dirty="0">
                <a:solidFill>
                  <a:schemeClr val="bg1"/>
                </a:solidFill>
              </a:rPr>
              <a:t>: 120 – 240 </a:t>
            </a:r>
            <a:r>
              <a:rPr lang="en-US" dirty="0" smtClean="0">
                <a:solidFill>
                  <a:schemeClr val="bg1"/>
                </a:solidFill>
              </a:rPr>
              <a:t>MHz</a:t>
            </a:r>
          </a:p>
          <a:p>
            <a:pPr marL="342900" indent="-342900" algn="l">
              <a:buFont typeface="Arial"/>
              <a:buChar char="•"/>
            </a:pPr>
            <a:r>
              <a:rPr lang="nl-NL" dirty="0" smtClean="0">
                <a:solidFill>
                  <a:schemeClr val="bg1"/>
                </a:solidFill>
              </a:rPr>
              <a:t>totalen: 5376 </a:t>
            </a:r>
            <a:r>
              <a:rPr lang="nl-NL" dirty="0" err="1">
                <a:solidFill>
                  <a:schemeClr val="bg1"/>
                </a:solidFill>
              </a:rPr>
              <a:t>LBAs</a:t>
            </a:r>
            <a:r>
              <a:rPr lang="nl-NL" dirty="0">
                <a:solidFill>
                  <a:schemeClr val="bg1"/>
                </a:solidFill>
              </a:rPr>
              <a:t>, 50688 </a:t>
            </a:r>
            <a:r>
              <a:rPr lang="nl-NL" dirty="0" err="1" smtClean="0">
                <a:solidFill>
                  <a:schemeClr val="bg1"/>
                </a:solidFill>
              </a:rPr>
              <a:t>HBAs</a:t>
            </a:r>
            <a:r>
              <a:rPr lang="nl-NL" dirty="0" smtClean="0">
                <a:solidFill>
                  <a:schemeClr val="bg1"/>
                </a:solidFill>
              </a:rPr>
              <a:t> : 112128 dipolen</a:t>
            </a:r>
          </a:p>
          <a:p>
            <a:pPr marL="342900" indent="-342900" algn="l">
              <a:buFont typeface="Arial"/>
              <a:buChar char="•"/>
            </a:pPr>
            <a:r>
              <a:rPr lang="nl-NL" dirty="0" smtClean="0">
                <a:solidFill>
                  <a:schemeClr val="bg1"/>
                </a:solidFill>
              </a:rPr>
              <a:t>5 ns tijd resolutie</a:t>
            </a:r>
          </a:p>
          <a:p>
            <a:pPr marL="342900" indent="-342900" algn="l">
              <a:buFont typeface="Arial"/>
              <a:buChar char="•"/>
            </a:pPr>
            <a:r>
              <a:rPr lang="nl-NL" dirty="0" smtClean="0">
                <a:solidFill>
                  <a:schemeClr val="bg1"/>
                </a:solidFill>
              </a:rPr>
              <a:t>128,000 kanalen frequentie resolutie</a:t>
            </a:r>
            <a:endParaRPr lang="nl-NL" dirty="0">
              <a:solidFill>
                <a:schemeClr val="bg1"/>
              </a:solidFill>
            </a:endParaRPr>
          </a:p>
        </p:txBody>
      </p:sp>
      <p:pic>
        <p:nvPicPr>
          <p:cNvPr id="4" name="Picture 3" descr="lofar_onsala_20110706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980728"/>
            <a:ext cx="8493106" cy="3433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5460677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1554" name="Picture 4" descr="queenpressesbutt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72816"/>
            <a:ext cx="8100392" cy="53890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155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 </a:t>
            </a:r>
          </a:p>
        </p:txBody>
      </p:sp>
      <p:sp>
        <p:nvSpPr>
          <p:cNvPr id="15155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05757FBB-DAFB-7F42-8A2A-FAB4AE14DEE6}" type="slidenum">
              <a:rPr lang="en-US" sz="1400"/>
              <a:pPr eaLnBrk="1" hangingPunct="1"/>
              <a:t>28</a:t>
            </a:fld>
            <a:endParaRPr lang="en-US" sz="1400"/>
          </a:p>
        </p:txBody>
      </p:sp>
      <p:sp>
        <p:nvSpPr>
          <p:cNvPr id="77829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764704"/>
            <a:ext cx="8280400" cy="914400"/>
          </a:xfrm>
        </p:spPr>
        <p:txBody>
          <a:bodyPr/>
          <a:lstStyle/>
          <a:p>
            <a:pPr eaLnBrk="1" hangingPunct="1"/>
            <a:r>
              <a:rPr lang="en-US" sz="3200" dirty="0" err="1" smtClean="0">
                <a:solidFill>
                  <a:srgbClr val="FFFFFF"/>
                </a:solidFill>
                <a:latin typeface="Times New Roman" charset="0"/>
              </a:rPr>
              <a:t>Koningin</a:t>
            </a:r>
            <a:r>
              <a:rPr lang="en-US" sz="3200" dirty="0" smtClean="0">
                <a:solidFill>
                  <a:srgbClr val="FFFFFF"/>
                </a:solidFill>
                <a:effectLst/>
                <a:latin typeface="Times New Roman" charset="0"/>
              </a:rPr>
              <a:t> </a:t>
            </a:r>
            <a:r>
              <a:rPr lang="en-US" sz="3200" dirty="0">
                <a:solidFill>
                  <a:srgbClr val="FFFFFF"/>
                </a:solidFill>
                <a:effectLst/>
                <a:latin typeface="Times New Roman" charset="0"/>
              </a:rPr>
              <a:t>Beatrix </a:t>
            </a:r>
            <a:r>
              <a:rPr lang="en-US" sz="3200" dirty="0" err="1" smtClean="0">
                <a:solidFill>
                  <a:srgbClr val="FFFFFF"/>
                </a:solidFill>
                <a:effectLst/>
                <a:latin typeface="Times New Roman" charset="0"/>
              </a:rPr>
              <a:t>opent</a:t>
            </a:r>
            <a:r>
              <a:rPr lang="en-US" sz="3200" dirty="0" smtClean="0">
                <a:solidFill>
                  <a:srgbClr val="FFFFFF"/>
                </a:solidFill>
                <a:effectLst/>
                <a:latin typeface="Times New Roman" charset="0"/>
              </a:rPr>
              <a:t> LOFAR</a:t>
            </a:r>
            <a:r>
              <a:rPr lang="en-US" sz="3200" dirty="0">
                <a:solidFill>
                  <a:srgbClr val="FFFFFF"/>
                </a:solidFill>
                <a:effectLst/>
                <a:latin typeface="Times New Roman" charset="0"/>
              </a:rPr>
              <a:t/>
            </a:r>
            <a:br>
              <a:rPr lang="en-US" sz="3200" dirty="0">
                <a:solidFill>
                  <a:srgbClr val="FFFFFF"/>
                </a:solidFill>
                <a:effectLst/>
                <a:latin typeface="Times New Roman" charset="0"/>
              </a:rPr>
            </a:br>
            <a:r>
              <a:rPr lang="en-US" sz="3200" dirty="0" err="1" smtClean="0">
                <a:solidFill>
                  <a:srgbClr val="FFFFFF"/>
                </a:solidFill>
                <a:latin typeface="Times New Roman" charset="0"/>
              </a:rPr>
              <a:t>Zaterdag</a:t>
            </a:r>
            <a:r>
              <a:rPr lang="en-US" sz="3200" dirty="0" smtClean="0">
                <a:solidFill>
                  <a:srgbClr val="FFFFFF"/>
                </a:solidFill>
                <a:effectLst/>
                <a:latin typeface="Times New Roman" charset="0"/>
              </a:rPr>
              <a:t> 12 </a:t>
            </a:r>
            <a:r>
              <a:rPr lang="en-US" sz="3200" dirty="0" err="1" smtClean="0">
                <a:solidFill>
                  <a:srgbClr val="FFFFFF"/>
                </a:solidFill>
                <a:effectLst/>
                <a:latin typeface="Times New Roman" charset="0"/>
              </a:rPr>
              <a:t>juni</a:t>
            </a:r>
            <a:r>
              <a:rPr lang="en-US" sz="3200" dirty="0" smtClean="0">
                <a:solidFill>
                  <a:srgbClr val="FFFFFF"/>
                </a:solidFill>
                <a:effectLst/>
                <a:latin typeface="Times New Roman" charset="0"/>
              </a:rPr>
              <a:t> </a:t>
            </a:r>
            <a:r>
              <a:rPr lang="en-US" sz="3200" dirty="0">
                <a:solidFill>
                  <a:srgbClr val="FFFFFF"/>
                </a:solidFill>
                <a:effectLst/>
                <a:latin typeface="Times New Roman" charset="0"/>
              </a:rPr>
              <a:t>2010</a:t>
            </a:r>
          </a:p>
        </p:txBody>
      </p:sp>
    </p:spTree>
    <p:extLst>
      <p:ext uri="{BB962C8B-B14F-4D97-AF65-F5344CB8AC3E}">
        <p14:creationId xmlns:p14="http://schemas.microsoft.com/office/powerpoint/2010/main" val="425207012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HBA%20uit%20elkaar%20plaatse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836712"/>
            <a:ext cx="8280920" cy="5603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1920" y="4437112"/>
            <a:ext cx="5072112" cy="2219049"/>
          </a:xfrm>
          <a:prstGeom prst="rect">
            <a:avLst/>
          </a:prstGeom>
        </p:spPr>
      </p:pic>
      <p:sp>
        <p:nvSpPr>
          <p:cNvPr id="4" name="Rectangle 8"/>
          <p:cNvSpPr>
            <a:spLocks noGrp="1" noChangeArrowheads="1"/>
          </p:cNvSpPr>
          <p:nvPr>
            <p:ph type="title"/>
          </p:nvPr>
        </p:nvSpPr>
        <p:spPr>
          <a:xfrm>
            <a:off x="1907704" y="260648"/>
            <a:ext cx="4032448" cy="648072"/>
          </a:xfrm>
          <a:noFill/>
          <a:ln/>
        </p:spPr>
        <p:txBody>
          <a:bodyPr/>
          <a:lstStyle/>
          <a:p>
            <a:r>
              <a:rPr lang="en-US" sz="2800" dirty="0" smtClean="0">
                <a:solidFill>
                  <a:schemeClr val="bg1"/>
                </a:solidFill>
              </a:rPr>
              <a:t>LOFAR HBA</a:t>
            </a:r>
            <a:endParaRPr lang="en-US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creen shot 2010-11-05 at 10.40.34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88640"/>
            <a:ext cx="5436096" cy="4077072"/>
          </a:xfrm>
          <a:prstGeom prst="rect">
            <a:avLst/>
          </a:prstGeom>
        </p:spPr>
      </p:pic>
      <p:pic>
        <p:nvPicPr>
          <p:cNvPr id="73626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348880"/>
            <a:ext cx="5664629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6" name="Rectangle 8"/>
          <p:cNvSpPr txBox="1">
            <a:spLocks noChangeArrowheads="1"/>
          </p:cNvSpPr>
          <p:nvPr/>
        </p:nvSpPr>
        <p:spPr bwMode="auto">
          <a:xfrm>
            <a:off x="5111552" y="1556792"/>
            <a:ext cx="4032448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9pPr>
          </a:lstStyle>
          <a:p>
            <a:r>
              <a:rPr lang="en-US" sz="2800" dirty="0" smtClean="0">
                <a:solidFill>
                  <a:schemeClr val="bg1"/>
                </a:solidFill>
              </a:rPr>
              <a:t>LOFAR LBA</a:t>
            </a:r>
            <a:endParaRPr lang="en-US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31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331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3318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304800"/>
            <a:ext cx="8364538" cy="6272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73318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400" y="152400"/>
            <a:ext cx="1190625" cy="446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029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549275"/>
            <a:ext cx="4392612" cy="329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78029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400" y="2295525"/>
            <a:ext cx="5248275" cy="3937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6" name="Rectangle 8"/>
          <p:cNvSpPr txBox="1">
            <a:spLocks noChangeArrowheads="1"/>
          </p:cNvSpPr>
          <p:nvPr/>
        </p:nvSpPr>
        <p:spPr bwMode="auto">
          <a:xfrm>
            <a:off x="4644008" y="980728"/>
            <a:ext cx="4032448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9pPr>
          </a:lstStyle>
          <a:p>
            <a:r>
              <a:rPr lang="en-US" sz="2800" dirty="0" smtClean="0">
                <a:solidFill>
                  <a:schemeClr val="bg1"/>
                </a:solidFill>
              </a:rPr>
              <a:t>LOFAR Station</a:t>
            </a:r>
          </a:p>
          <a:p>
            <a:r>
              <a:rPr lang="en-US" sz="2800" dirty="0" err="1" smtClean="0">
                <a:solidFill>
                  <a:schemeClr val="bg1"/>
                </a:solidFill>
              </a:rPr>
              <a:t>Kabinet</a:t>
            </a:r>
            <a:endParaRPr lang="en-US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4041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88913"/>
            <a:ext cx="1190625" cy="446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3" name="Picture 2" descr="Effelsberg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052736"/>
            <a:ext cx="6767868" cy="5365415"/>
          </a:xfrm>
          <a:prstGeom prst="rect">
            <a:avLst/>
          </a:prstGeom>
        </p:spPr>
      </p:pic>
      <p:sp>
        <p:nvSpPr>
          <p:cNvPr id="4" name="Rectangle 8"/>
          <p:cNvSpPr txBox="1">
            <a:spLocks noChangeArrowheads="1"/>
          </p:cNvSpPr>
          <p:nvPr/>
        </p:nvSpPr>
        <p:spPr>
          <a:xfrm>
            <a:off x="1907704" y="260648"/>
            <a:ext cx="4032448" cy="648072"/>
          </a:xfrm>
          <a:prstGeom prst="rect">
            <a:avLst/>
          </a:prstGeom>
          <a:noFill/>
          <a:ln/>
        </p:spPr>
        <p:txBody>
          <a:bodyPr/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9pPr>
          </a:lstStyle>
          <a:p>
            <a:r>
              <a:rPr lang="en-US" sz="2800" dirty="0" smtClean="0">
                <a:solidFill>
                  <a:schemeClr val="bg1"/>
                </a:solidFill>
              </a:rPr>
              <a:t>LOFAR Station</a:t>
            </a:r>
            <a:endParaRPr lang="en-US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4041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88913"/>
            <a:ext cx="1190625" cy="446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3568" y="836712"/>
            <a:ext cx="7920880" cy="5924899"/>
          </a:xfrm>
          <a:prstGeom prst="rect">
            <a:avLst/>
          </a:prstGeom>
        </p:spPr>
      </p:pic>
      <p:sp>
        <p:nvSpPr>
          <p:cNvPr id="4" name="Rectangle 8"/>
          <p:cNvSpPr txBox="1">
            <a:spLocks noChangeArrowheads="1"/>
          </p:cNvSpPr>
          <p:nvPr/>
        </p:nvSpPr>
        <p:spPr>
          <a:xfrm>
            <a:off x="1907704" y="260648"/>
            <a:ext cx="4032448" cy="648072"/>
          </a:xfrm>
          <a:prstGeom prst="rect">
            <a:avLst/>
          </a:prstGeom>
          <a:noFill/>
          <a:ln/>
        </p:spPr>
        <p:txBody>
          <a:bodyPr/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9pPr>
          </a:lstStyle>
          <a:p>
            <a:r>
              <a:rPr lang="en-US" sz="2800" dirty="0" smtClean="0">
                <a:solidFill>
                  <a:schemeClr val="bg1"/>
                </a:solidFill>
              </a:rPr>
              <a:t>LOFAR Core</a:t>
            </a:r>
            <a:endParaRPr lang="en-US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7771127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3426" name="Picture 2" descr="Inrichting GBKN dec 0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1196975"/>
            <a:ext cx="6769100" cy="5291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43428" name="Text Box 4"/>
          <p:cNvSpPr txBox="1">
            <a:spLocks noChangeArrowheads="1"/>
          </p:cNvSpPr>
          <p:nvPr/>
        </p:nvSpPr>
        <p:spPr bwMode="auto">
          <a:xfrm>
            <a:off x="7092280" y="4869160"/>
            <a:ext cx="18002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nl-NL" sz="2000" dirty="0">
                <a:solidFill>
                  <a:srgbClr val="FD6E03"/>
                </a:solidFill>
                <a:latin typeface="MetaBold-Roman" charset="0"/>
              </a:rPr>
              <a:t>Hoogtekaart</a:t>
            </a:r>
            <a:endParaRPr lang="en-US" sz="2000" dirty="0">
              <a:solidFill>
                <a:srgbClr val="FD6E03"/>
              </a:solidFill>
              <a:latin typeface="MetaBold-Roman" charset="0"/>
            </a:endParaRPr>
          </a:p>
        </p:txBody>
      </p:sp>
      <p:pic>
        <p:nvPicPr>
          <p:cNvPr id="7434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2063" y="1196975"/>
            <a:ext cx="3821112" cy="3598863"/>
          </a:xfrm>
          <a:prstGeom prst="rect">
            <a:avLst/>
          </a:prstGeom>
          <a:noFill/>
          <a:ln w="19050">
            <a:solidFill>
              <a:srgbClr val="FF9900"/>
            </a:solidFill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7" name="Rectangle 8"/>
          <p:cNvSpPr>
            <a:spLocks noGrp="1" noChangeArrowheads="1"/>
          </p:cNvSpPr>
          <p:nvPr>
            <p:ph type="title"/>
          </p:nvPr>
        </p:nvSpPr>
        <p:spPr>
          <a:xfrm>
            <a:off x="1907704" y="260648"/>
            <a:ext cx="4032448" cy="648072"/>
          </a:xfrm>
          <a:noFill/>
          <a:ln/>
        </p:spPr>
        <p:txBody>
          <a:bodyPr/>
          <a:lstStyle/>
          <a:p>
            <a:r>
              <a:rPr lang="en-US" sz="2800" dirty="0" smtClean="0">
                <a:solidFill>
                  <a:schemeClr val="bg1"/>
                </a:solidFill>
              </a:rPr>
              <a:t>LOFAR </a:t>
            </a:r>
            <a:r>
              <a:rPr lang="en-US" sz="2800" dirty="0" err="1" smtClean="0">
                <a:solidFill>
                  <a:schemeClr val="bg1"/>
                </a:solidFill>
              </a:rPr>
              <a:t>Natuur</a:t>
            </a:r>
            <a:endParaRPr lang="en-US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8"/>
          <p:cNvSpPr>
            <a:spLocks noGrp="1" noChangeArrowheads="1"/>
          </p:cNvSpPr>
          <p:nvPr>
            <p:ph type="title"/>
          </p:nvPr>
        </p:nvSpPr>
        <p:spPr>
          <a:xfrm>
            <a:off x="1907704" y="260648"/>
            <a:ext cx="4032448" cy="936104"/>
          </a:xfrm>
          <a:noFill/>
          <a:ln/>
        </p:spPr>
        <p:txBody>
          <a:bodyPr/>
          <a:lstStyle/>
          <a:p>
            <a:r>
              <a:rPr lang="en-US" sz="2800" dirty="0" smtClean="0">
                <a:solidFill>
                  <a:schemeClr val="bg1"/>
                </a:solidFill>
              </a:rPr>
              <a:t>Phased Array</a:t>
            </a:r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395536" y="1124744"/>
            <a:ext cx="324036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l">
              <a:buFont typeface="Arial"/>
              <a:buChar char="•"/>
            </a:pPr>
            <a:r>
              <a:rPr lang="en-US" dirty="0" err="1">
                <a:solidFill>
                  <a:schemeClr val="bg1"/>
                </a:solidFill>
              </a:rPr>
              <a:t>invallende</a:t>
            </a:r>
            <a:r>
              <a:rPr lang="en-US" dirty="0">
                <a:solidFill>
                  <a:schemeClr val="bg1"/>
                </a:solidFill>
              </a:rPr>
              <a:t> golf (</a:t>
            </a:r>
            <a:r>
              <a:rPr lang="en-US" dirty="0" err="1">
                <a:solidFill>
                  <a:schemeClr val="bg1"/>
                </a:solidFill>
              </a:rPr>
              <a:t>signaal</a:t>
            </a:r>
            <a:r>
              <a:rPr lang="en-US" dirty="0">
                <a:solidFill>
                  <a:schemeClr val="bg1"/>
                </a:solidFill>
              </a:rPr>
              <a:t>) </a:t>
            </a:r>
            <a:r>
              <a:rPr lang="en-US" dirty="0" err="1">
                <a:solidFill>
                  <a:schemeClr val="bg1"/>
                </a:solidFill>
              </a:rPr>
              <a:t>komt</a:t>
            </a:r>
            <a:r>
              <a:rPr lang="en-US" dirty="0">
                <a:solidFill>
                  <a:schemeClr val="bg1"/>
                </a:solidFill>
              </a:rPr>
              <a:t> op </a:t>
            </a:r>
            <a:r>
              <a:rPr lang="en-US" dirty="0" err="1">
                <a:solidFill>
                  <a:schemeClr val="bg1"/>
                </a:solidFill>
              </a:rPr>
              <a:t>verschillende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momenten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aan</a:t>
            </a:r>
            <a:endParaRPr lang="en-US" dirty="0">
              <a:solidFill>
                <a:schemeClr val="bg1"/>
              </a:solidFill>
            </a:endParaRPr>
          </a:p>
          <a:p>
            <a:pPr marL="342900" indent="-342900" algn="l">
              <a:buFont typeface="Arial"/>
              <a:buChar char="•"/>
            </a:pPr>
            <a:r>
              <a:rPr lang="en-US" dirty="0" err="1">
                <a:solidFill>
                  <a:schemeClr val="bg1"/>
                </a:solidFill>
              </a:rPr>
              <a:t>dit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verschil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wordt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gecompenseerd</a:t>
            </a:r>
            <a:r>
              <a:rPr lang="en-US" dirty="0">
                <a:solidFill>
                  <a:schemeClr val="bg1"/>
                </a:solidFill>
              </a:rPr>
              <a:t> (&lt; 1 ns!)</a:t>
            </a:r>
          </a:p>
          <a:p>
            <a:pPr marL="342900" indent="-342900" algn="l"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</a:rPr>
              <a:t>de </a:t>
            </a:r>
            <a:r>
              <a:rPr lang="en-US" dirty="0" err="1">
                <a:solidFill>
                  <a:schemeClr val="bg1"/>
                </a:solidFill>
              </a:rPr>
              <a:t>signalen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worden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opgeteld</a:t>
            </a:r>
            <a:endParaRPr lang="en-US" dirty="0">
              <a:solidFill>
                <a:schemeClr val="bg1"/>
              </a:solidFill>
            </a:endParaRPr>
          </a:p>
          <a:p>
            <a:pPr marL="342900" indent="-342900" algn="l">
              <a:buFont typeface="Arial"/>
              <a:buChar char="•"/>
            </a:pPr>
            <a:r>
              <a:rPr lang="en-US" dirty="0" err="1">
                <a:solidFill>
                  <a:schemeClr val="bg1"/>
                </a:solidFill>
              </a:rPr>
              <a:t>resultaat</a:t>
            </a:r>
            <a:r>
              <a:rPr lang="en-US" dirty="0">
                <a:solidFill>
                  <a:schemeClr val="bg1"/>
                </a:solidFill>
              </a:rPr>
              <a:t>: </a:t>
            </a:r>
            <a:r>
              <a:rPr lang="en-US" dirty="0" err="1">
                <a:solidFill>
                  <a:schemeClr val="bg1"/>
                </a:solidFill>
              </a:rPr>
              <a:t>gewenst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signaal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wordt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versterkt</a:t>
            </a:r>
            <a:r>
              <a:rPr lang="en-US" dirty="0">
                <a:solidFill>
                  <a:schemeClr val="bg1"/>
                </a:solidFill>
              </a:rPr>
              <a:t>, </a:t>
            </a:r>
            <a:r>
              <a:rPr lang="en-US" dirty="0" err="1">
                <a:solidFill>
                  <a:schemeClr val="bg1"/>
                </a:solidFill>
              </a:rPr>
              <a:t>andere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signalen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middelen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uit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9912" y="1700808"/>
            <a:ext cx="5048573" cy="3638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4671399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8"/>
          <p:cNvSpPr>
            <a:spLocks noGrp="1" noChangeArrowheads="1"/>
          </p:cNvSpPr>
          <p:nvPr>
            <p:ph type="title"/>
          </p:nvPr>
        </p:nvSpPr>
        <p:spPr>
          <a:xfrm>
            <a:off x="1907704" y="260648"/>
            <a:ext cx="4032448" cy="936104"/>
          </a:xfrm>
          <a:noFill/>
          <a:ln/>
        </p:spPr>
        <p:txBody>
          <a:bodyPr/>
          <a:lstStyle/>
          <a:p>
            <a:r>
              <a:rPr lang="en-US" sz="2800" dirty="0" smtClean="0">
                <a:solidFill>
                  <a:schemeClr val="bg1"/>
                </a:solidFill>
              </a:rPr>
              <a:t>Phased Array</a:t>
            </a:r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395536" y="1124744"/>
            <a:ext cx="813690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l">
              <a:buFont typeface="Arial"/>
              <a:buChar char="•"/>
            </a:pPr>
            <a:r>
              <a:rPr lang="en-US" dirty="0" err="1">
                <a:solidFill>
                  <a:srgbClr val="FFFFFF"/>
                </a:solidFill>
              </a:rPr>
              <a:t>Resultaten</a:t>
            </a:r>
            <a:r>
              <a:rPr lang="en-US" dirty="0">
                <a:solidFill>
                  <a:srgbClr val="FFFFFF"/>
                </a:solidFill>
              </a:rPr>
              <a:t> van </a:t>
            </a:r>
            <a:r>
              <a:rPr lang="en-US" dirty="0" err="1">
                <a:solidFill>
                  <a:srgbClr val="FFFFFF"/>
                </a:solidFill>
              </a:rPr>
              <a:t>een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fase</a:t>
            </a:r>
            <a:r>
              <a:rPr lang="en-US" dirty="0">
                <a:solidFill>
                  <a:srgbClr val="FFFFFF"/>
                </a:solidFill>
              </a:rPr>
              <a:t>-meting met LOFAR </a:t>
            </a:r>
            <a:r>
              <a:rPr lang="en-US" dirty="0" smtClean="0">
                <a:solidFill>
                  <a:srgbClr val="FFFFFF"/>
                </a:solidFill>
              </a:rPr>
              <a:t>prototype</a:t>
            </a:r>
          </a:p>
          <a:p>
            <a:pPr marL="342900" indent="-342900" algn="l">
              <a:buFont typeface="Arial"/>
              <a:buChar char="•"/>
            </a:pPr>
            <a:endParaRPr lang="en-US" dirty="0">
              <a:solidFill>
                <a:srgbClr val="FFFFFF"/>
              </a:solidFill>
            </a:endParaRPr>
          </a:p>
          <a:p>
            <a:pPr marL="342900" indent="-342900" algn="l">
              <a:buFont typeface="Arial"/>
              <a:buChar char="•"/>
            </a:pPr>
            <a:endParaRPr lang="en-US" dirty="0" smtClean="0">
              <a:solidFill>
                <a:srgbClr val="FFFFFF"/>
              </a:solidFill>
            </a:endParaRPr>
          </a:p>
          <a:p>
            <a:pPr marL="342900" indent="-342900" algn="l">
              <a:buFont typeface="Arial"/>
              <a:buChar char="•"/>
            </a:pPr>
            <a:endParaRPr lang="en-US" dirty="0">
              <a:solidFill>
                <a:srgbClr val="FFFFFF"/>
              </a:solidFill>
            </a:endParaRPr>
          </a:p>
          <a:p>
            <a:pPr marL="342900" indent="-342900" algn="l">
              <a:buFont typeface="Arial"/>
              <a:buChar char="•"/>
            </a:pPr>
            <a:endParaRPr lang="en-US" dirty="0">
              <a:solidFill>
                <a:srgbClr val="FFFFFF"/>
              </a:solidFill>
            </a:endParaRPr>
          </a:p>
          <a:p>
            <a:pPr marL="342900" indent="-342900" algn="l">
              <a:buFont typeface="Arial"/>
              <a:buChar char="•"/>
            </a:pPr>
            <a:endParaRPr lang="en-US" dirty="0">
              <a:solidFill>
                <a:srgbClr val="FFFFFF"/>
              </a:solidFill>
            </a:endParaRPr>
          </a:p>
          <a:p>
            <a:pPr marL="342900" indent="-342900" algn="l">
              <a:buFont typeface="Arial"/>
              <a:buChar char="•"/>
            </a:pPr>
            <a:endParaRPr lang="en-US" dirty="0">
              <a:solidFill>
                <a:srgbClr val="FFFFFF"/>
              </a:solidFill>
            </a:endParaRPr>
          </a:p>
          <a:p>
            <a:pPr marL="342900" indent="-342900" algn="l">
              <a:buFont typeface="Arial"/>
              <a:buChar char="•"/>
            </a:pPr>
            <a:endParaRPr lang="en-US" dirty="0">
              <a:solidFill>
                <a:srgbClr val="FFFFFF"/>
              </a:solidFill>
            </a:endParaRPr>
          </a:p>
          <a:p>
            <a:pPr marL="342900" indent="-342900" algn="l">
              <a:buFont typeface="Arial"/>
              <a:buChar char="•"/>
            </a:pPr>
            <a:endParaRPr lang="en-US" dirty="0">
              <a:solidFill>
                <a:srgbClr val="FFFFFF"/>
              </a:solidFill>
            </a:endParaRPr>
          </a:p>
          <a:p>
            <a:pPr marL="342900" indent="-342900" algn="l">
              <a:buFont typeface="Arial"/>
              <a:buChar char="•"/>
            </a:pPr>
            <a:endParaRPr lang="en-US" dirty="0">
              <a:solidFill>
                <a:srgbClr val="FFFFFF"/>
              </a:solidFill>
            </a:endParaRPr>
          </a:p>
          <a:p>
            <a:pPr marL="342900" indent="-342900" algn="l">
              <a:buFont typeface="Arial"/>
              <a:buChar char="•"/>
            </a:pPr>
            <a:r>
              <a:rPr lang="en-US" dirty="0">
                <a:solidFill>
                  <a:srgbClr val="FFFFFF"/>
                </a:solidFill>
              </a:rPr>
              <a:t>links: </a:t>
            </a:r>
            <a:r>
              <a:rPr lang="en-US" dirty="0" err="1">
                <a:solidFill>
                  <a:srgbClr val="FFFFFF"/>
                </a:solidFill>
              </a:rPr>
              <a:t>faseverschillen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tussen</a:t>
            </a:r>
            <a:r>
              <a:rPr lang="en-US" dirty="0">
                <a:solidFill>
                  <a:srgbClr val="FFFFFF"/>
                </a:solidFill>
              </a:rPr>
              <a:t> de </a:t>
            </a:r>
            <a:r>
              <a:rPr lang="en-US" dirty="0" err="1">
                <a:solidFill>
                  <a:srgbClr val="FFFFFF"/>
                </a:solidFill>
              </a:rPr>
              <a:t>antennes</a:t>
            </a:r>
            <a:endParaRPr lang="en-US" dirty="0">
              <a:solidFill>
                <a:srgbClr val="FFFFFF"/>
              </a:solidFill>
            </a:endParaRPr>
          </a:p>
          <a:p>
            <a:pPr marL="342900" indent="-342900" algn="l">
              <a:buFont typeface="Arial"/>
              <a:buChar char="•"/>
            </a:pPr>
            <a:r>
              <a:rPr lang="en-US" dirty="0" err="1">
                <a:solidFill>
                  <a:srgbClr val="FFFFFF"/>
                </a:solidFill>
              </a:rPr>
              <a:t>rechts</a:t>
            </a:r>
            <a:r>
              <a:rPr lang="en-US" dirty="0">
                <a:solidFill>
                  <a:srgbClr val="FFFFFF"/>
                </a:solidFill>
              </a:rPr>
              <a:t>: </a:t>
            </a:r>
            <a:r>
              <a:rPr lang="en-US" dirty="0" err="1">
                <a:solidFill>
                  <a:srgbClr val="FFFFFF"/>
                </a:solidFill>
              </a:rPr>
              <a:t>variatie</a:t>
            </a:r>
            <a:r>
              <a:rPr lang="en-US" dirty="0">
                <a:solidFill>
                  <a:srgbClr val="FFFFFF"/>
                </a:solidFill>
              </a:rPr>
              <a:t> van de </a:t>
            </a:r>
            <a:r>
              <a:rPr lang="en-US" dirty="0" err="1">
                <a:solidFill>
                  <a:srgbClr val="FFFFFF"/>
                </a:solidFill>
              </a:rPr>
              <a:t>fase</a:t>
            </a:r>
            <a:r>
              <a:rPr lang="en-US" dirty="0">
                <a:solidFill>
                  <a:srgbClr val="FFFFFF"/>
                </a:solidFill>
              </a:rPr>
              <a:t> over het array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625600"/>
            <a:ext cx="9144000" cy="3602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3480369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8"/>
          <p:cNvSpPr>
            <a:spLocks noGrp="1" noChangeArrowheads="1"/>
          </p:cNvSpPr>
          <p:nvPr>
            <p:ph type="title"/>
          </p:nvPr>
        </p:nvSpPr>
        <p:spPr>
          <a:xfrm>
            <a:off x="1907704" y="260648"/>
            <a:ext cx="4032448" cy="936104"/>
          </a:xfrm>
          <a:noFill/>
          <a:ln/>
        </p:spPr>
        <p:txBody>
          <a:bodyPr/>
          <a:lstStyle/>
          <a:p>
            <a:r>
              <a:rPr lang="en-US" sz="2800" dirty="0" smtClean="0">
                <a:solidFill>
                  <a:schemeClr val="bg1"/>
                </a:solidFill>
              </a:rPr>
              <a:t>Software </a:t>
            </a:r>
            <a:r>
              <a:rPr lang="en-US" sz="2800" dirty="0" err="1" smtClean="0">
                <a:solidFill>
                  <a:schemeClr val="bg1"/>
                </a:solidFill>
              </a:rPr>
              <a:t>Telescoop</a:t>
            </a:r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395536" y="1124744"/>
            <a:ext cx="8136904" cy="1200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l">
              <a:buFont typeface="Arial"/>
              <a:buChar char="•"/>
            </a:pPr>
            <a:r>
              <a:rPr lang="en-US" dirty="0" smtClean="0">
                <a:solidFill>
                  <a:srgbClr val="FFFFFF"/>
                </a:solidFill>
              </a:rPr>
              <a:t>In </a:t>
            </a:r>
            <a:r>
              <a:rPr lang="en-US" dirty="0" err="1" smtClean="0">
                <a:solidFill>
                  <a:srgbClr val="FFFFFF"/>
                </a:solidFill>
              </a:rPr>
              <a:t>principe</a:t>
            </a:r>
            <a:r>
              <a:rPr lang="en-US" dirty="0" smtClean="0">
                <a:solidFill>
                  <a:srgbClr val="FFFFFF"/>
                </a:solidFill>
              </a:rPr>
              <a:t> </a:t>
            </a:r>
            <a:r>
              <a:rPr lang="en-US" dirty="0" err="1" smtClean="0">
                <a:solidFill>
                  <a:srgbClr val="FFFFFF"/>
                </a:solidFill>
              </a:rPr>
              <a:t>nemen</a:t>
            </a:r>
            <a:r>
              <a:rPr lang="en-US" dirty="0" smtClean="0">
                <a:solidFill>
                  <a:srgbClr val="FFFFFF"/>
                </a:solidFill>
              </a:rPr>
              <a:t> we de </a:t>
            </a:r>
            <a:r>
              <a:rPr lang="en-US" dirty="0" err="1" smtClean="0">
                <a:solidFill>
                  <a:srgbClr val="FFFFFF"/>
                </a:solidFill>
              </a:rPr>
              <a:t>hele</a:t>
            </a:r>
            <a:r>
              <a:rPr lang="en-US" dirty="0" smtClean="0">
                <a:solidFill>
                  <a:srgbClr val="FFFFFF"/>
                </a:solidFill>
              </a:rPr>
              <a:t> </a:t>
            </a:r>
            <a:r>
              <a:rPr lang="en-US" dirty="0" err="1" smtClean="0">
                <a:solidFill>
                  <a:srgbClr val="FFFFFF"/>
                </a:solidFill>
              </a:rPr>
              <a:t>hemel</a:t>
            </a:r>
            <a:r>
              <a:rPr lang="en-US" dirty="0" smtClean="0">
                <a:solidFill>
                  <a:srgbClr val="FFFFFF"/>
                </a:solidFill>
              </a:rPr>
              <a:t> continue </a:t>
            </a:r>
            <a:r>
              <a:rPr lang="en-US" dirty="0" err="1" smtClean="0">
                <a:solidFill>
                  <a:srgbClr val="FFFFFF"/>
                </a:solidFill>
              </a:rPr>
              <a:t>waar</a:t>
            </a:r>
            <a:endParaRPr lang="en-US" dirty="0" smtClean="0">
              <a:solidFill>
                <a:srgbClr val="FFFFFF"/>
              </a:solidFill>
            </a:endParaRPr>
          </a:p>
          <a:p>
            <a:pPr marL="342900" indent="-342900" algn="l">
              <a:buFont typeface="Arial"/>
              <a:buChar char="•"/>
            </a:pPr>
            <a:r>
              <a:rPr lang="en-US" dirty="0" err="1" smtClean="0">
                <a:solidFill>
                  <a:srgbClr val="FFFFFF"/>
                </a:solidFill>
              </a:rPr>
              <a:t>Selectie</a:t>
            </a:r>
            <a:r>
              <a:rPr lang="en-US" dirty="0" smtClean="0">
                <a:solidFill>
                  <a:srgbClr val="FFFFFF"/>
                </a:solidFill>
              </a:rPr>
              <a:t> van </a:t>
            </a:r>
            <a:r>
              <a:rPr lang="en-US" dirty="0" err="1" smtClean="0">
                <a:solidFill>
                  <a:srgbClr val="FFFFFF"/>
                </a:solidFill>
              </a:rPr>
              <a:t>signaal</a:t>
            </a:r>
            <a:r>
              <a:rPr lang="en-US" dirty="0" smtClean="0">
                <a:solidFill>
                  <a:srgbClr val="FFFFFF"/>
                </a:solidFill>
              </a:rPr>
              <a:t> op stations en </a:t>
            </a:r>
            <a:r>
              <a:rPr lang="en-US" dirty="0" err="1" smtClean="0">
                <a:solidFill>
                  <a:srgbClr val="FFFFFF"/>
                </a:solidFill>
              </a:rPr>
              <a:t>centraal</a:t>
            </a:r>
            <a:endParaRPr lang="en-US" dirty="0">
              <a:solidFill>
                <a:srgbClr val="FFFFFF"/>
              </a:solidFill>
            </a:endParaRPr>
          </a:p>
          <a:p>
            <a:pPr marL="342900" indent="-342900" algn="l">
              <a:buFont typeface="Arial"/>
              <a:buChar char="•"/>
            </a:pPr>
            <a:r>
              <a:rPr lang="en-US" dirty="0" smtClean="0">
                <a:solidFill>
                  <a:srgbClr val="FFFFFF"/>
                </a:solidFill>
              </a:rPr>
              <a:t>Data </a:t>
            </a:r>
            <a:r>
              <a:rPr lang="en-US" dirty="0" err="1" smtClean="0">
                <a:solidFill>
                  <a:srgbClr val="FFFFFF"/>
                </a:solidFill>
              </a:rPr>
              <a:t>reductie</a:t>
            </a:r>
            <a:r>
              <a:rPr lang="en-US" dirty="0" smtClean="0">
                <a:solidFill>
                  <a:srgbClr val="FFFFFF"/>
                </a:solidFill>
              </a:rPr>
              <a:t> door </a:t>
            </a:r>
            <a:r>
              <a:rPr lang="en-US" dirty="0" err="1" smtClean="0">
                <a:solidFill>
                  <a:srgbClr val="FFFFFF"/>
                </a:solidFill>
              </a:rPr>
              <a:t>middelen</a:t>
            </a:r>
            <a:r>
              <a:rPr lang="en-US" dirty="0" smtClean="0">
                <a:solidFill>
                  <a:srgbClr val="FFFFFF"/>
                </a:solidFill>
              </a:rPr>
              <a:t> in </a:t>
            </a:r>
            <a:r>
              <a:rPr lang="en-US" dirty="0" err="1" smtClean="0">
                <a:solidFill>
                  <a:srgbClr val="FFFFFF"/>
                </a:solidFill>
              </a:rPr>
              <a:t>tijd</a:t>
            </a:r>
            <a:r>
              <a:rPr lang="en-US" dirty="0" smtClean="0">
                <a:solidFill>
                  <a:srgbClr val="FFFFFF"/>
                </a:solidFill>
              </a:rPr>
              <a:t>, </a:t>
            </a:r>
            <a:r>
              <a:rPr lang="en-US" dirty="0" err="1" smtClean="0">
                <a:solidFill>
                  <a:srgbClr val="FFFFFF"/>
                </a:solidFill>
              </a:rPr>
              <a:t>frequentie</a:t>
            </a:r>
            <a:r>
              <a:rPr lang="en-US" dirty="0" smtClean="0">
                <a:solidFill>
                  <a:srgbClr val="FFFFFF"/>
                </a:solidFill>
              </a:rPr>
              <a:t> of </a:t>
            </a:r>
            <a:r>
              <a:rPr lang="en-US" dirty="0" err="1" smtClean="0">
                <a:solidFill>
                  <a:srgbClr val="FFFFFF"/>
                </a:solidFill>
              </a:rPr>
              <a:t>spatieel</a:t>
            </a: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5" name="Picture 4" descr="jasonVidi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2492896"/>
            <a:ext cx="5400600" cy="4052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4075028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 bwMode="auto">
          <a:xfrm>
            <a:off x="165502" y="1556792"/>
            <a:ext cx="1944216" cy="4752528"/>
          </a:xfrm>
          <a:prstGeom prst="rect">
            <a:avLst/>
          </a:prstGeom>
          <a:solidFill>
            <a:srgbClr val="10207C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Verdana" pitchFamily="1" charset="0"/>
              <a:ea typeface="ＭＳ Ｐゴシック" pitchFamily="1" charset="-128"/>
            </a:endParaRPr>
          </a:p>
        </p:txBody>
      </p:sp>
      <p:sp>
        <p:nvSpPr>
          <p:cNvPr id="25" name="Rectangle 24"/>
          <p:cNvSpPr/>
          <p:nvPr/>
        </p:nvSpPr>
        <p:spPr bwMode="auto">
          <a:xfrm>
            <a:off x="2469758" y="1556792"/>
            <a:ext cx="1944216" cy="4752528"/>
          </a:xfrm>
          <a:prstGeom prst="rect">
            <a:avLst/>
          </a:prstGeom>
          <a:solidFill>
            <a:srgbClr val="10207C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Verdana" pitchFamily="1" charset="0"/>
              <a:ea typeface="ＭＳ Ｐゴシック" pitchFamily="1" charset="-128"/>
            </a:endParaRPr>
          </a:p>
        </p:txBody>
      </p:sp>
      <p:sp>
        <p:nvSpPr>
          <p:cNvPr id="26" name="Rectangle 25"/>
          <p:cNvSpPr/>
          <p:nvPr/>
        </p:nvSpPr>
        <p:spPr bwMode="auto">
          <a:xfrm>
            <a:off x="4774014" y="1556792"/>
            <a:ext cx="1944216" cy="4752528"/>
          </a:xfrm>
          <a:prstGeom prst="rect">
            <a:avLst/>
          </a:prstGeom>
          <a:solidFill>
            <a:srgbClr val="10207C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Verdana" pitchFamily="1" charset="0"/>
              <a:ea typeface="ＭＳ Ｐゴシック" pitchFamily="1" charset="-128"/>
            </a:endParaRPr>
          </a:p>
        </p:txBody>
      </p:sp>
      <p:sp>
        <p:nvSpPr>
          <p:cNvPr id="27" name="Rectangle 26"/>
          <p:cNvSpPr/>
          <p:nvPr/>
        </p:nvSpPr>
        <p:spPr bwMode="auto">
          <a:xfrm>
            <a:off x="7006262" y="1556792"/>
            <a:ext cx="1944216" cy="4752528"/>
          </a:xfrm>
          <a:prstGeom prst="rect">
            <a:avLst/>
          </a:prstGeom>
          <a:solidFill>
            <a:srgbClr val="10207C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Verdana" pitchFamily="1" charset="0"/>
              <a:ea typeface="ＭＳ Ｐゴシック" pitchFamily="1" charset="-128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7038" y="228600"/>
            <a:ext cx="7097290" cy="914400"/>
          </a:xfrm>
        </p:spPr>
        <p:txBody>
          <a:bodyPr/>
          <a:lstStyle/>
          <a:p>
            <a:r>
              <a:rPr lang="en-US" dirty="0" smtClean="0"/>
              <a:t>LOFAR introduction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520" y="1628800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chemeClr val="bg1"/>
                </a:solidFill>
              </a:rPr>
              <a:t>Antennas</a:t>
            </a:r>
          </a:p>
          <a:p>
            <a:pPr algn="ctr"/>
            <a:r>
              <a:rPr lang="en-US" dirty="0" smtClean="0">
                <a:solidFill>
                  <a:schemeClr val="bg1"/>
                </a:solidFill>
              </a:rPr>
              <a:t>/Stations</a:t>
            </a:r>
          </a:p>
        </p:txBody>
      </p:sp>
      <p:pic>
        <p:nvPicPr>
          <p:cNvPr id="6" name="Picture 5" descr="logo lofar def_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2036364" cy="648072"/>
          </a:xfrm>
          <a:prstGeom prst="rect">
            <a:avLst/>
          </a:prstGeom>
        </p:spPr>
      </p:pic>
      <p:pic>
        <p:nvPicPr>
          <p:cNvPr id="5" name="Picture 4" descr="fig2b.jp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13"/>
          <a:stretch/>
        </p:blipFill>
        <p:spPr>
          <a:xfrm>
            <a:off x="309518" y="2924944"/>
            <a:ext cx="1640927" cy="2088232"/>
          </a:xfrm>
          <a:prstGeom prst="rect">
            <a:avLst/>
          </a:prstGeom>
        </p:spPr>
      </p:pic>
      <p:pic>
        <p:nvPicPr>
          <p:cNvPr id="8" name="Picture 7" descr="target_storage2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702007" y="3140968"/>
            <a:ext cx="2088232" cy="1656184"/>
          </a:xfrm>
          <a:prstGeom prst="rect">
            <a:avLst/>
          </a:prstGeom>
        </p:spPr>
      </p:pic>
      <p:pic>
        <p:nvPicPr>
          <p:cNvPr id="9" name="Picture 8" descr="target_taperobot1.jp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947565" y="3199665"/>
            <a:ext cx="2088232" cy="1538790"/>
          </a:xfrm>
          <a:prstGeom prst="rect">
            <a:avLst/>
          </a:prstGeom>
        </p:spPr>
      </p:pic>
      <p:pic>
        <p:nvPicPr>
          <p:cNvPr id="10" name="Picture 9" descr="bluegene_3.jpg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92"/>
          <a:stretch/>
        </p:blipFill>
        <p:spPr>
          <a:xfrm>
            <a:off x="2613774" y="2924944"/>
            <a:ext cx="1712204" cy="2088232"/>
          </a:xfrm>
          <a:prstGeom prst="rect">
            <a:avLst/>
          </a:prstGeom>
        </p:spPr>
      </p:pic>
      <p:sp>
        <p:nvSpPr>
          <p:cNvPr id="14" name="Right Arrow 13"/>
          <p:cNvSpPr/>
          <p:nvPr/>
        </p:nvSpPr>
        <p:spPr bwMode="auto">
          <a:xfrm>
            <a:off x="1475656" y="5301208"/>
            <a:ext cx="1728192" cy="864096"/>
          </a:xfrm>
          <a:prstGeom prst="rightArrow">
            <a:avLst/>
          </a:prstGeom>
          <a:solidFill>
            <a:schemeClr val="accent2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Verdana" pitchFamily="1" charset="0"/>
              <a:ea typeface="ＭＳ Ｐゴシック" pitchFamily="1" charset="-128"/>
            </a:endParaRPr>
          </a:p>
        </p:txBody>
      </p:sp>
      <p:sp>
        <p:nvSpPr>
          <p:cNvPr id="15" name="Right Arrow 14"/>
          <p:cNvSpPr/>
          <p:nvPr/>
        </p:nvSpPr>
        <p:spPr bwMode="auto">
          <a:xfrm>
            <a:off x="6156176" y="5301208"/>
            <a:ext cx="1728192" cy="864096"/>
          </a:xfrm>
          <a:prstGeom prst="rightArrow">
            <a:avLst/>
          </a:prstGeom>
          <a:solidFill>
            <a:schemeClr val="accent2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Verdana" pitchFamily="1" charset="0"/>
              <a:ea typeface="ＭＳ Ｐゴシック" pitchFamily="1" charset="-128"/>
            </a:endParaRPr>
          </a:p>
        </p:txBody>
      </p:sp>
      <p:sp>
        <p:nvSpPr>
          <p:cNvPr id="16" name="Right Arrow 15"/>
          <p:cNvSpPr/>
          <p:nvPr/>
        </p:nvSpPr>
        <p:spPr bwMode="auto">
          <a:xfrm>
            <a:off x="3707904" y="5301208"/>
            <a:ext cx="1944216" cy="864096"/>
          </a:xfrm>
          <a:prstGeom prst="rightArrow">
            <a:avLst/>
          </a:prstGeom>
          <a:solidFill>
            <a:schemeClr val="accent2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Verdana" pitchFamily="1" charset="0"/>
              <a:ea typeface="ＭＳ Ｐゴシック" pitchFamily="1" charset="-128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2555776" y="1628800"/>
            <a:ext cx="1791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err="1" smtClean="0">
                <a:solidFill>
                  <a:schemeClr val="bg1"/>
                </a:solidFill>
              </a:rPr>
              <a:t>Realtime</a:t>
            </a:r>
            <a:r>
              <a:rPr lang="en-US" dirty="0" smtClean="0">
                <a:solidFill>
                  <a:schemeClr val="bg1"/>
                </a:solidFill>
              </a:rPr>
              <a:t> system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860032" y="1628800"/>
            <a:ext cx="18554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chemeClr val="bg1"/>
                </a:solidFill>
              </a:rPr>
              <a:t>Offline processing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948264" y="1628800"/>
            <a:ext cx="20850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chemeClr val="bg1"/>
                </a:solidFill>
              </a:rPr>
              <a:t>Long Term</a:t>
            </a:r>
          </a:p>
          <a:p>
            <a:pPr algn="ctr"/>
            <a:r>
              <a:rPr lang="en-US" dirty="0" smtClean="0">
                <a:solidFill>
                  <a:schemeClr val="bg1"/>
                </a:solidFill>
              </a:rPr>
              <a:t>Archive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3707904" y="5517232"/>
            <a:ext cx="2007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200 </a:t>
            </a:r>
            <a:r>
              <a:rPr lang="en-US" dirty="0" err="1" smtClean="0">
                <a:solidFill>
                  <a:schemeClr val="bg1"/>
                </a:solidFill>
              </a:rPr>
              <a:t>Gbit</a:t>
            </a:r>
            <a:r>
              <a:rPr lang="en-US" dirty="0" smtClean="0">
                <a:solidFill>
                  <a:schemeClr val="bg1"/>
                </a:solidFill>
              </a:rPr>
              <a:t>/s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156176" y="5517232"/>
            <a:ext cx="1639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2 </a:t>
            </a:r>
            <a:r>
              <a:rPr lang="en-US" dirty="0" err="1" smtClean="0">
                <a:solidFill>
                  <a:schemeClr val="bg1"/>
                </a:solidFill>
              </a:rPr>
              <a:t>Gbit</a:t>
            </a:r>
            <a:r>
              <a:rPr lang="en-US" dirty="0" smtClean="0">
                <a:solidFill>
                  <a:schemeClr val="bg1"/>
                </a:solidFill>
              </a:rPr>
              <a:t>/s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475656" y="551723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10 </a:t>
            </a:r>
            <a:r>
              <a:rPr lang="en-US" dirty="0" err="1" smtClean="0">
                <a:solidFill>
                  <a:schemeClr val="bg1"/>
                </a:solidFill>
              </a:rPr>
              <a:t>Tbit</a:t>
            </a:r>
            <a:r>
              <a:rPr lang="en-US" dirty="0" smtClean="0">
                <a:solidFill>
                  <a:schemeClr val="bg1"/>
                </a:solidFill>
              </a:rPr>
              <a:t>/s</a:t>
            </a:r>
          </a:p>
        </p:txBody>
      </p:sp>
    </p:spTree>
    <p:extLst>
      <p:ext uri="{BB962C8B-B14F-4D97-AF65-F5344CB8AC3E}">
        <p14:creationId xmlns:p14="http://schemas.microsoft.com/office/powerpoint/2010/main" val="777851667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7038" y="228600"/>
            <a:ext cx="7097290" cy="914400"/>
          </a:xfrm>
        </p:spPr>
        <p:txBody>
          <a:bodyPr/>
          <a:lstStyle/>
          <a:p>
            <a:r>
              <a:rPr lang="en-US" dirty="0" smtClean="0"/>
              <a:t>LOFAR introduction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3347864" y="980728"/>
            <a:ext cx="5616624" cy="6001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Brede </a:t>
            </a:r>
            <a:r>
              <a:rPr lang="en-US" dirty="0" err="1" smtClean="0">
                <a:solidFill>
                  <a:schemeClr val="bg1"/>
                </a:solidFill>
              </a:rPr>
              <a:t>selectie</a:t>
            </a:r>
            <a:r>
              <a:rPr lang="en-US" dirty="0" smtClean="0">
                <a:solidFill>
                  <a:schemeClr val="bg1"/>
                </a:solidFill>
              </a:rPr>
              <a:t> van </a:t>
            </a:r>
            <a:r>
              <a:rPr lang="en-US" dirty="0" err="1" smtClean="0">
                <a:solidFill>
                  <a:schemeClr val="bg1"/>
                </a:solidFill>
              </a:rPr>
              <a:t>wetenschapsgebieden</a:t>
            </a:r>
            <a:endParaRPr lang="en-US" dirty="0" smtClean="0">
              <a:solidFill>
                <a:schemeClr val="bg1"/>
              </a:solidFill>
            </a:endParaRPr>
          </a:p>
          <a:p>
            <a:endParaRPr lang="en-US" dirty="0" smtClean="0">
              <a:solidFill>
                <a:schemeClr val="bg1"/>
              </a:solidFill>
            </a:endParaRPr>
          </a:p>
          <a:p>
            <a:pPr marL="342900" indent="-342900" algn="l">
              <a:buFont typeface="Arial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Epoch of </a:t>
            </a:r>
            <a:r>
              <a:rPr lang="en-US" dirty="0" err="1" smtClean="0">
                <a:solidFill>
                  <a:schemeClr val="bg1"/>
                </a:solidFill>
              </a:rPr>
              <a:t>Reionization</a:t>
            </a:r>
            <a:endParaRPr lang="en-US" dirty="0" smtClean="0">
              <a:solidFill>
                <a:schemeClr val="bg1"/>
              </a:solidFill>
            </a:endParaRPr>
          </a:p>
          <a:p>
            <a:pPr marL="342900" indent="-342900" algn="l">
              <a:buFont typeface="Arial"/>
              <a:buChar char="•"/>
            </a:pPr>
            <a:r>
              <a:rPr lang="en-US" dirty="0" err="1" smtClean="0">
                <a:solidFill>
                  <a:schemeClr val="bg1"/>
                </a:solidFill>
              </a:rPr>
              <a:t>Cosmologie</a:t>
            </a:r>
            <a:endParaRPr lang="en-US" dirty="0" smtClean="0">
              <a:solidFill>
                <a:schemeClr val="bg1"/>
              </a:solidFill>
            </a:endParaRPr>
          </a:p>
          <a:p>
            <a:pPr marL="342900" indent="-342900" algn="l">
              <a:buFont typeface="Arial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Galaxies, AGNs</a:t>
            </a:r>
          </a:p>
          <a:p>
            <a:pPr marL="342900" indent="-342900" algn="l">
              <a:buFont typeface="Arial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Low frequency sky survey</a:t>
            </a:r>
          </a:p>
          <a:p>
            <a:pPr marL="342900" indent="-342900" algn="l">
              <a:buFont typeface="Arial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Pulsars</a:t>
            </a:r>
          </a:p>
          <a:p>
            <a:pPr marL="342900" indent="-342900" algn="l">
              <a:buFont typeface="Arial"/>
              <a:buChar char="•"/>
            </a:pPr>
            <a:r>
              <a:rPr lang="en-US" dirty="0" err="1" smtClean="0">
                <a:solidFill>
                  <a:schemeClr val="bg1"/>
                </a:solidFill>
              </a:rPr>
              <a:t>Veranderlijke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dirty="0" err="1" smtClean="0">
                <a:solidFill>
                  <a:schemeClr val="bg1"/>
                </a:solidFill>
              </a:rPr>
              <a:t>bronnen</a:t>
            </a:r>
            <a:endParaRPr lang="en-US" dirty="0" smtClean="0">
              <a:solidFill>
                <a:schemeClr val="bg1"/>
              </a:solidFill>
            </a:endParaRPr>
          </a:p>
          <a:p>
            <a:pPr marL="342900" indent="-342900" algn="l">
              <a:buFont typeface="Arial"/>
              <a:buChar char="•"/>
            </a:pPr>
            <a:r>
              <a:rPr lang="en-US" dirty="0" err="1" smtClean="0">
                <a:solidFill>
                  <a:schemeClr val="bg1"/>
                </a:solidFill>
              </a:rPr>
              <a:t>Interstellair</a:t>
            </a:r>
            <a:r>
              <a:rPr lang="en-US" dirty="0" smtClean="0">
                <a:solidFill>
                  <a:schemeClr val="bg1"/>
                </a:solidFill>
              </a:rPr>
              <a:t> medium</a:t>
            </a:r>
          </a:p>
          <a:p>
            <a:pPr marL="342900" indent="-342900" algn="l">
              <a:buFont typeface="Arial"/>
              <a:buChar char="•"/>
            </a:pPr>
            <a:r>
              <a:rPr lang="en-US" dirty="0" err="1" smtClean="0">
                <a:solidFill>
                  <a:schemeClr val="bg1"/>
                </a:solidFill>
              </a:rPr>
              <a:t>Zon</a:t>
            </a:r>
            <a:r>
              <a:rPr lang="en-US" dirty="0" smtClean="0">
                <a:solidFill>
                  <a:schemeClr val="bg1"/>
                </a:solidFill>
              </a:rPr>
              <a:t>, </a:t>
            </a:r>
            <a:r>
              <a:rPr lang="en-US" dirty="0" err="1" smtClean="0">
                <a:solidFill>
                  <a:schemeClr val="bg1"/>
                </a:solidFill>
              </a:rPr>
              <a:t>Maan</a:t>
            </a:r>
            <a:r>
              <a:rPr lang="en-US" dirty="0" smtClean="0">
                <a:solidFill>
                  <a:schemeClr val="bg1"/>
                </a:solidFill>
              </a:rPr>
              <a:t>, </a:t>
            </a:r>
            <a:r>
              <a:rPr lang="en-US" dirty="0" err="1" smtClean="0">
                <a:solidFill>
                  <a:schemeClr val="bg1"/>
                </a:solidFill>
              </a:rPr>
              <a:t>Planeten</a:t>
            </a:r>
            <a:endParaRPr lang="en-US" dirty="0" smtClean="0">
              <a:solidFill>
                <a:schemeClr val="bg1"/>
              </a:solidFill>
            </a:endParaRPr>
          </a:p>
          <a:p>
            <a:pPr marL="342900" indent="-342900" algn="l">
              <a:buFont typeface="Arial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Cosmic Rays</a:t>
            </a:r>
          </a:p>
          <a:p>
            <a:pPr marL="342900" indent="-342900" algn="l">
              <a:buFont typeface="Arial"/>
              <a:buChar char="•"/>
            </a:pPr>
            <a:r>
              <a:rPr lang="en-US" dirty="0" err="1" smtClean="0">
                <a:solidFill>
                  <a:schemeClr val="bg1"/>
                </a:solidFill>
              </a:rPr>
              <a:t>Ionosfeer</a:t>
            </a:r>
            <a:endParaRPr lang="en-US" dirty="0" smtClean="0">
              <a:solidFill>
                <a:schemeClr val="bg1"/>
              </a:solidFill>
            </a:endParaRPr>
          </a:p>
          <a:p>
            <a:pPr marL="342900" indent="-342900" algn="l">
              <a:buFont typeface="Arial"/>
              <a:buChar char="•"/>
            </a:pPr>
            <a:r>
              <a:rPr lang="en-US" dirty="0" err="1" smtClean="0">
                <a:solidFill>
                  <a:schemeClr val="bg1"/>
                </a:solidFill>
              </a:rPr>
              <a:t>Bliksem</a:t>
            </a:r>
            <a:endParaRPr lang="en-US" dirty="0" smtClean="0">
              <a:solidFill>
                <a:schemeClr val="bg1"/>
              </a:solidFill>
            </a:endParaRPr>
          </a:p>
          <a:p>
            <a:pPr marL="342900" indent="-342900" algn="l">
              <a:buFont typeface="Arial"/>
              <a:buChar char="•"/>
            </a:pPr>
            <a:r>
              <a:rPr lang="en-US" dirty="0" err="1" smtClean="0">
                <a:solidFill>
                  <a:schemeClr val="bg1"/>
                </a:solidFill>
              </a:rPr>
              <a:t>Aardbevingen</a:t>
            </a:r>
            <a:endParaRPr lang="en-US" dirty="0" smtClean="0">
              <a:solidFill>
                <a:schemeClr val="bg1"/>
              </a:solidFill>
            </a:endParaRPr>
          </a:p>
          <a:p>
            <a:pPr marL="342900" indent="-342900" algn="l">
              <a:buFont typeface="Arial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Etc.</a:t>
            </a:r>
          </a:p>
          <a:p>
            <a:endParaRPr lang="en-US" dirty="0" smtClean="0">
              <a:solidFill>
                <a:schemeClr val="bg1"/>
              </a:solidFill>
            </a:endParaRPr>
          </a:p>
        </p:txBody>
      </p:sp>
      <p:pic>
        <p:nvPicPr>
          <p:cNvPr id="6" name="Picture 5" descr="logo lofar def_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88640"/>
            <a:ext cx="2036364" cy="648072"/>
          </a:xfrm>
          <a:prstGeom prst="rect">
            <a:avLst/>
          </a:prstGeom>
        </p:spPr>
      </p:pic>
      <p:pic>
        <p:nvPicPr>
          <p:cNvPr id="9" name="Picture 8" descr="lofar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88640"/>
            <a:ext cx="2448272" cy="6426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7788287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1846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228600"/>
            <a:ext cx="6278563" cy="640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91847" name="Rectangle 7"/>
          <p:cNvSpPr>
            <a:spLocks noChangeArrowheads="1"/>
          </p:cNvSpPr>
          <p:nvPr/>
        </p:nvSpPr>
        <p:spPr bwMode="auto">
          <a:xfrm>
            <a:off x="7010400" y="1143000"/>
            <a:ext cx="1614488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l"/>
            <a:r>
              <a:rPr lang="en-US">
                <a:solidFill>
                  <a:schemeClr val="bg1"/>
                </a:solidFill>
              </a:rPr>
              <a:t>Verder weg</a:t>
            </a:r>
          </a:p>
          <a:p>
            <a:pPr algn="l"/>
            <a:r>
              <a:rPr lang="en-US">
                <a:solidFill>
                  <a:schemeClr val="bg1"/>
                </a:solidFill>
              </a:rPr>
              <a:t>is ook</a:t>
            </a:r>
          </a:p>
          <a:p>
            <a:pPr algn="l"/>
            <a:r>
              <a:rPr lang="en-US">
                <a:solidFill>
                  <a:schemeClr val="bg1"/>
                </a:solidFill>
              </a:rPr>
              <a:t>terug in</a:t>
            </a:r>
          </a:p>
          <a:p>
            <a:pPr algn="l"/>
            <a:r>
              <a:rPr lang="en-US">
                <a:solidFill>
                  <a:schemeClr val="bg1"/>
                </a:solidFill>
              </a:rPr>
              <a:t>de tijd</a:t>
            </a:r>
          </a:p>
        </p:txBody>
      </p:sp>
    </p:spTree>
  </p:cSld>
  <p:clrMapOvr>
    <a:masterClrMapping/>
  </p:clrMapOvr>
  <p:transition xmlns:p14="http://schemas.microsoft.com/office/powerpoint/2010/main">
    <p:wipe dir="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8"/>
          <p:cNvSpPr>
            <a:spLocks noGrp="1" noChangeArrowheads="1"/>
          </p:cNvSpPr>
          <p:nvPr>
            <p:ph type="title"/>
          </p:nvPr>
        </p:nvSpPr>
        <p:spPr>
          <a:xfrm>
            <a:off x="1907704" y="260648"/>
            <a:ext cx="4824536" cy="432048"/>
          </a:xfrm>
          <a:noFill/>
          <a:ln/>
        </p:spPr>
        <p:txBody>
          <a:bodyPr/>
          <a:lstStyle/>
          <a:p>
            <a:r>
              <a:rPr lang="en-US" sz="2800" dirty="0" err="1" smtClean="0">
                <a:solidFill>
                  <a:schemeClr val="bg1"/>
                </a:solidFill>
              </a:rPr>
              <a:t>Calibratie</a:t>
            </a:r>
            <a:r>
              <a:rPr lang="en-US" sz="2800" dirty="0" smtClean="0">
                <a:solidFill>
                  <a:schemeClr val="bg1"/>
                </a:solidFill>
              </a:rPr>
              <a:t>: Het </a:t>
            </a:r>
            <a:r>
              <a:rPr lang="en-US" sz="2800" dirty="0" err="1" smtClean="0">
                <a:solidFill>
                  <a:schemeClr val="bg1"/>
                </a:solidFill>
              </a:rPr>
              <a:t>scherpstellen</a:t>
            </a:r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07504" y="1412776"/>
            <a:ext cx="394826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l">
              <a:buFont typeface="Arial"/>
              <a:buChar char="•"/>
            </a:pPr>
            <a:r>
              <a:rPr lang="en-US" b="1" dirty="0" err="1">
                <a:solidFill>
                  <a:srgbClr val="FFFFFF"/>
                </a:solidFill>
              </a:rPr>
              <a:t>Problemen</a:t>
            </a:r>
            <a:endParaRPr lang="en-US" dirty="0">
              <a:solidFill>
                <a:srgbClr val="FFFFFF"/>
              </a:solidFill>
            </a:endParaRPr>
          </a:p>
          <a:p>
            <a:pPr marL="800100" lvl="1" indent="-342900" algn="l">
              <a:buFont typeface="Arial"/>
              <a:buChar char="•"/>
            </a:pPr>
            <a:r>
              <a:rPr lang="en-US" dirty="0" err="1">
                <a:solidFill>
                  <a:srgbClr val="FFFFFF"/>
                </a:solidFill>
              </a:rPr>
              <a:t>verschil</a:t>
            </a:r>
            <a:r>
              <a:rPr lang="en-US" dirty="0">
                <a:solidFill>
                  <a:srgbClr val="FFFFFF"/>
                </a:solidFill>
              </a:rPr>
              <a:t> in </a:t>
            </a:r>
            <a:r>
              <a:rPr lang="en-US" dirty="0" err="1">
                <a:solidFill>
                  <a:srgbClr val="FFFFFF"/>
                </a:solidFill>
              </a:rPr>
              <a:t>kabellengte</a:t>
            </a:r>
            <a:endParaRPr lang="en-US" dirty="0">
              <a:solidFill>
                <a:srgbClr val="FFFFFF"/>
              </a:solidFill>
            </a:endParaRPr>
          </a:p>
          <a:p>
            <a:pPr marL="800100" lvl="1" indent="-342900" algn="l">
              <a:buFont typeface="Arial"/>
              <a:buChar char="•"/>
            </a:pPr>
            <a:r>
              <a:rPr lang="en-US" dirty="0" err="1">
                <a:solidFill>
                  <a:srgbClr val="FFFFFF"/>
                </a:solidFill>
              </a:rPr>
              <a:t>verschil</a:t>
            </a:r>
            <a:r>
              <a:rPr lang="en-US" dirty="0">
                <a:solidFill>
                  <a:srgbClr val="FFFFFF"/>
                </a:solidFill>
              </a:rPr>
              <a:t> in </a:t>
            </a:r>
            <a:r>
              <a:rPr lang="en-US" dirty="0" err="1">
                <a:solidFill>
                  <a:srgbClr val="FFFFFF"/>
                </a:solidFill>
              </a:rPr>
              <a:t>versterkers</a:t>
            </a:r>
            <a:endParaRPr lang="en-US" dirty="0">
              <a:solidFill>
                <a:srgbClr val="FFFFFF"/>
              </a:solidFill>
            </a:endParaRPr>
          </a:p>
          <a:p>
            <a:pPr marL="800100" lvl="1" indent="-342900" algn="l">
              <a:buFont typeface="Arial"/>
              <a:buChar char="•"/>
            </a:pPr>
            <a:r>
              <a:rPr lang="en-US" dirty="0" err="1">
                <a:solidFill>
                  <a:srgbClr val="FFFFFF"/>
                </a:solidFill>
              </a:rPr>
              <a:t>variabele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ionosfeer</a:t>
            </a:r>
            <a:endParaRPr lang="en-US" dirty="0">
              <a:solidFill>
                <a:srgbClr val="FFFFFF"/>
              </a:solidFill>
            </a:endParaRPr>
          </a:p>
          <a:p>
            <a:pPr marL="800100" lvl="1" indent="-342900" algn="l">
              <a:buFont typeface="Arial"/>
              <a:buChar char="•"/>
            </a:pPr>
            <a:r>
              <a:rPr lang="en-US" dirty="0">
                <a:solidFill>
                  <a:srgbClr val="FFFFFF"/>
                </a:solidFill>
              </a:rPr>
              <a:t>etc</a:t>
            </a:r>
            <a:r>
              <a:rPr lang="en-US" dirty="0" smtClean="0">
                <a:solidFill>
                  <a:srgbClr val="FFFFFF"/>
                </a:solidFill>
              </a:rPr>
              <a:t>.</a:t>
            </a:r>
          </a:p>
          <a:p>
            <a:pPr marL="800100" lvl="1" indent="-342900" algn="l">
              <a:buFont typeface="Arial"/>
              <a:buChar char="•"/>
            </a:pPr>
            <a:endParaRPr lang="en-US" dirty="0">
              <a:solidFill>
                <a:srgbClr val="FFFFFF"/>
              </a:solidFill>
            </a:endParaRPr>
          </a:p>
          <a:p>
            <a:pPr marL="342900" indent="-342900" algn="l">
              <a:buFont typeface="Arial"/>
              <a:buChar char="•"/>
            </a:pPr>
            <a:r>
              <a:rPr lang="en-US" b="1" dirty="0" err="1">
                <a:solidFill>
                  <a:srgbClr val="FFFFFF"/>
                </a:solidFill>
              </a:rPr>
              <a:t>gevolg</a:t>
            </a:r>
            <a:r>
              <a:rPr lang="en-US" b="1" dirty="0">
                <a:solidFill>
                  <a:srgbClr val="FFFFFF"/>
                </a:solidFill>
              </a:rPr>
              <a:t>: </a:t>
            </a:r>
            <a:r>
              <a:rPr lang="en-US" b="1" dirty="0" err="1">
                <a:solidFill>
                  <a:srgbClr val="FFFFFF"/>
                </a:solidFill>
              </a:rPr>
              <a:t>calibratie</a:t>
            </a:r>
            <a:r>
              <a:rPr lang="en-US" b="1" dirty="0">
                <a:solidFill>
                  <a:srgbClr val="FFFFFF"/>
                </a:solidFill>
              </a:rPr>
              <a:t> </a:t>
            </a:r>
            <a:r>
              <a:rPr lang="en-US" b="1" dirty="0" err="1">
                <a:solidFill>
                  <a:srgbClr val="FFFFFF"/>
                </a:solidFill>
              </a:rPr>
              <a:t>nodig</a:t>
            </a:r>
            <a:endParaRPr lang="en-US" dirty="0">
              <a:solidFill>
                <a:srgbClr val="FFFFFF"/>
              </a:solidFill>
            </a:endParaRPr>
          </a:p>
          <a:p>
            <a:pPr marL="342900" indent="-342900" algn="l">
              <a:buFont typeface="Arial"/>
              <a:buChar char="•"/>
            </a:pPr>
            <a:endParaRPr lang="en-US" dirty="0">
              <a:solidFill>
                <a:srgbClr val="FFFFFF"/>
              </a:solidFill>
            </a:endParaRPr>
          </a:p>
          <a:p>
            <a:pPr marL="800100" lvl="1" indent="-342900" algn="l">
              <a:buFont typeface="Arial"/>
              <a:buChar char="•"/>
            </a:pPr>
            <a:r>
              <a:rPr lang="en-US" dirty="0" err="1">
                <a:solidFill>
                  <a:srgbClr val="FFFFFF"/>
                </a:solidFill>
              </a:rPr>
              <a:t>boven</a:t>
            </a:r>
            <a:r>
              <a:rPr lang="en-US" dirty="0">
                <a:solidFill>
                  <a:srgbClr val="FFFFFF"/>
                </a:solidFill>
              </a:rPr>
              <a:t>: </a:t>
            </a:r>
            <a:r>
              <a:rPr lang="en-US" dirty="0" err="1">
                <a:solidFill>
                  <a:srgbClr val="FFFFFF"/>
                </a:solidFill>
              </a:rPr>
              <a:t>beeld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voor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calibratie</a:t>
            </a:r>
            <a:endParaRPr lang="en-US" dirty="0">
              <a:solidFill>
                <a:srgbClr val="FFFFFF"/>
              </a:solidFill>
            </a:endParaRPr>
          </a:p>
          <a:p>
            <a:pPr marL="800100" lvl="1" indent="-342900" algn="l">
              <a:buFont typeface="Arial"/>
              <a:buChar char="•"/>
            </a:pPr>
            <a:r>
              <a:rPr lang="en-US" dirty="0" err="1">
                <a:solidFill>
                  <a:srgbClr val="FFFFFF"/>
                </a:solidFill>
              </a:rPr>
              <a:t>onder</a:t>
            </a:r>
            <a:r>
              <a:rPr lang="en-US" dirty="0">
                <a:solidFill>
                  <a:srgbClr val="FFFFFF"/>
                </a:solidFill>
              </a:rPr>
              <a:t>: </a:t>
            </a:r>
            <a:r>
              <a:rPr lang="en-US" dirty="0" err="1">
                <a:solidFill>
                  <a:srgbClr val="FFFFFF"/>
                </a:solidFill>
              </a:rPr>
              <a:t>beeld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na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calibratie</a:t>
            </a: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1960" y="1412776"/>
            <a:ext cx="4706015" cy="4746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7135634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4041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88913"/>
            <a:ext cx="1190625" cy="446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7" name="Picture 6" descr="ncp_eor A&amp;A 550 Yatawatta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9840"/>
            <a:ext cx="6877764" cy="6858000"/>
          </a:xfrm>
          <a:prstGeom prst="rect">
            <a:avLst/>
          </a:prstGeom>
        </p:spPr>
      </p:pic>
      <p:pic>
        <p:nvPicPr>
          <p:cNvPr id="5" name="Picture 4" descr="Screen Shot 2013-09-29 at 16.17.03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247664" y="1479913"/>
            <a:ext cx="2798569" cy="1656184"/>
          </a:xfrm>
          <a:prstGeom prst="rect">
            <a:avLst/>
          </a:prstGeom>
        </p:spPr>
      </p:pic>
      <p:pic>
        <p:nvPicPr>
          <p:cNvPr id="6" name="Picture 5" descr="Screen Shot 2013-09-29 at 16.27.28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4879206"/>
            <a:ext cx="1872208" cy="1682617"/>
          </a:xfrm>
          <a:prstGeom prst="rect">
            <a:avLst/>
          </a:prstGeom>
        </p:spPr>
      </p:pic>
      <p:pic>
        <p:nvPicPr>
          <p:cNvPr id="10" name="Picture 9" descr="testzen_gal.001.pn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8008" y="4221088"/>
            <a:ext cx="2952328" cy="2286023"/>
          </a:xfrm>
          <a:prstGeom prst="rect">
            <a:avLst/>
          </a:prstGeom>
        </p:spPr>
      </p:pic>
      <p:pic>
        <p:nvPicPr>
          <p:cNvPr id="8" name="Picture 7" descr="Screen Shot 2014-05-17 at 13.04.20.pn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836712"/>
            <a:ext cx="3777437" cy="2510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488299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4041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88913"/>
            <a:ext cx="1190625" cy="446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536" y="890718"/>
            <a:ext cx="7956376" cy="5967282"/>
          </a:xfrm>
          <a:prstGeom prst="rect">
            <a:avLst/>
          </a:prstGeom>
        </p:spPr>
      </p:pic>
      <p:sp>
        <p:nvSpPr>
          <p:cNvPr id="11" name="Rectangle 8"/>
          <p:cNvSpPr txBox="1">
            <a:spLocks noChangeArrowheads="1"/>
          </p:cNvSpPr>
          <p:nvPr/>
        </p:nvSpPr>
        <p:spPr>
          <a:xfrm>
            <a:off x="1907704" y="260648"/>
            <a:ext cx="4824536" cy="432048"/>
          </a:xfrm>
          <a:prstGeom prst="rect">
            <a:avLst/>
          </a:prstGeom>
          <a:noFill/>
          <a:ln/>
        </p:spPr>
        <p:txBody>
          <a:bodyPr/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9pPr>
          </a:lstStyle>
          <a:p>
            <a:r>
              <a:rPr lang="en-US" sz="2800" dirty="0" err="1" smtClean="0">
                <a:solidFill>
                  <a:schemeClr val="bg1"/>
                </a:solidFill>
              </a:rPr>
              <a:t>EoR</a:t>
            </a:r>
            <a:endParaRPr lang="en-US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7548934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4041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88913"/>
            <a:ext cx="1190625" cy="446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2" name="Picture 1" descr="RadioSun.jpe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772816"/>
            <a:ext cx="7542649" cy="4608511"/>
          </a:xfrm>
          <a:prstGeom prst="rect">
            <a:avLst/>
          </a:prstGeom>
        </p:spPr>
      </p:pic>
      <p:pic>
        <p:nvPicPr>
          <p:cNvPr id="5" name="Picture 4" descr="Morisan-Movie-Snapshot-Daily-Image-2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20688"/>
            <a:ext cx="3317106" cy="1920951"/>
          </a:xfrm>
          <a:prstGeom prst="rect">
            <a:avLst/>
          </a:prstGeom>
        </p:spPr>
      </p:pic>
      <p:sp>
        <p:nvSpPr>
          <p:cNvPr id="6" name="Rectangle 8"/>
          <p:cNvSpPr txBox="1">
            <a:spLocks noChangeArrowheads="1"/>
          </p:cNvSpPr>
          <p:nvPr/>
        </p:nvSpPr>
        <p:spPr>
          <a:xfrm>
            <a:off x="1907704" y="260648"/>
            <a:ext cx="4824536" cy="432048"/>
          </a:xfrm>
          <a:prstGeom prst="rect">
            <a:avLst/>
          </a:prstGeom>
          <a:noFill/>
          <a:ln/>
        </p:spPr>
        <p:txBody>
          <a:bodyPr/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9pPr>
          </a:lstStyle>
          <a:p>
            <a:r>
              <a:rPr lang="en-US" sz="2800" dirty="0" err="1" smtClean="0">
                <a:solidFill>
                  <a:schemeClr val="bg1"/>
                </a:solidFill>
              </a:rPr>
              <a:t>Zon</a:t>
            </a:r>
            <a:endParaRPr lang="en-US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6831519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4041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88913"/>
            <a:ext cx="1190625" cy="446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5936" y="1052736"/>
            <a:ext cx="5023413" cy="5405377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467544" y="908720"/>
            <a:ext cx="4032448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l">
              <a:buFont typeface="Arial"/>
              <a:buChar char="•"/>
            </a:pPr>
            <a:r>
              <a:rPr lang="en-US" dirty="0" err="1">
                <a:solidFill>
                  <a:srgbClr val="FFFFFF"/>
                </a:solidFill>
              </a:rPr>
              <a:t>N</a:t>
            </a:r>
            <a:r>
              <a:rPr lang="en-US" dirty="0" err="1" smtClean="0">
                <a:solidFill>
                  <a:srgbClr val="FFFFFF"/>
                </a:solidFill>
              </a:rPr>
              <a:t>eutronen</a:t>
            </a:r>
            <a:r>
              <a:rPr lang="en-US" dirty="0" smtClean="0">
                <a:solidFill>
                  <a:srgbClr val="FFFFFF"/>
                </a:solidFill>
              </a:rPr>
              <a:t> </a:t>
            </a:r>
            <a:r>
              <a:rPr lang="en-US" dirty="0" err="1" smtClean="0">
                <a:solidFill>
                  <a:srgbClr val="FFFFFF"/>
                </a:solidFill>
              </a:rPr>
              <a:t>ster</a:t>
            </a:r>
            <a:endParaRPr lang="en-US" dirty="0">
              <a:solidFill>
                <a:srgbClr val="FFFFFF"/>
              </a:solidFill>
            </a:endParaRPr>
          </a:p>
          <a:p>
            <a:pPr marL="800100" lvl="1" indent="-342900" algn="l">
              <a:buFont typeface="Arial"/>
              <a:buChar char="•"/>
            </a:pPr>
            <a:r>
              <a:rPr lang="it-IT" dirty="0">
                <a:solidFill>
                  <a:srgbClr val="FFFFFF"/>
                </a:solidFill>
              </a:rPr>
              <a:t>1.35 – 2.1 solar </a:t>
            </a:r>
            <a:r>
              <a:rPr lang="it-IT" dirty="0" err="1" smtClean="0">
                <a:solidFill>
                  <a:srgbClr val="FFFFFF"/>
                </a:solidFill>
              </a:rPr>
              <a:t>massa’s</a:t>
            </a:r>
            <a:endParaRPr lang="it-IT" dirty="0">
              <a:solidFill>
                <a:srgbClr val="FFFFFF"/>
              </a:solidFill>
            </a:endParaRPr>
          </a:p>
          <a:p>
            <a:pPr marL="800100" lvl="1" indent="-342900" algn="l">
              <a:buFont typeface="Arial"/>
              <a:buChar char="•"/>
            </a:pPr>
            <a:r>
              <a:rPr lang="it-IT" dirty="0">
                <a:solidFill>
                  <a:srgbClr val="FFFFFF"/>
                </a:solidFill>
              </a:rPr>
              <a:t>&lt; 25 km </a:t>
            </a:r>
            <a:r>
              <a:rPr lang="it-IT" dirty="0" err="1">
                <a:solidFill>
                  <a:srgbClr val="FFFFFF"/>
                </a:solidFill>
              </a:rPr>
              <a:t>diameter</a:t>
            </a:r>
            <a:r>
              <a:rPr lang="it-IT" dirty="0">
                <a:solidFill>
                  <a:srgbClr val="FFFFFF"/>
                </a:solidFill>
              </a:rPr>
              <a:t>!</a:t>
            </a:r>
          </a:p>
          <a:p>
            <a:pPr marL="342900" indent="-342900" algn="l">
              <a:buFont typeface="Arial"/>
              <a:buChar char="•"/>
            </a:pPr>
            <a:r>
              <a:rPr lang="it-IT" dirty="0" err="1" smtClean="0">
                <a:solidFill>
                  <a:srgbClr val="FFFFFF"/>
                </a:solidFill>
              </a:rPr>
              <a:t>Draait</a:t>
            </a:r>
            <a:r>
              <a:rPr lang="it-IT" dirty="0" smtClean="0">
                <a:solidFill>
                  <a:srgbClr val="FFFFFF"/>
                </a:solidFill>
              </a:rPr>
              <a:t> </a:t>
            </a:r>
            <a:r>
              <a:rPr lang="it-IT" dirty="0" err="1" smtClean="0">
                <a:solidFill>
                  <a:srgbClr val="FFFFFF"/>
                </a:solidFill>
              </a:rPr>
              <a:t>snel</a:t>
            </a:r>
            <a:r>
              <a:rPr lang="it-IT" dirty="0" smtClean="0">
                <a:solidFill>
                  <a:srgbClr val="FFFFFF"/>
                </a:solidFill>
              </a:rPr>
              <a:t> </a:t>
            </a:r>
            <a:r>
              <a:rPr lang="it-IT" dirty="0" err="1" smtClean="0">
                <a:solidFill>
                  <a:srgbClr val="FFFFFF"/>
                </a:solidFill>
              </a:rPr>
              <a:t>rond</a:t>
            </a:r>
            <a:endParaRPr lang="it-IT" dirty="0">
              <a:solidFill>
                <a:srgbClr val="FFFFFF"/>
              </a:solidFill>
            </a:endParaRPr>
          </a:p>
          <a:p>
            <a:pPr marL="800100" lvl="1" indent="-342900" algn="l">
              <a:buFont typeface="Arial"/>
              <a:buChar char="•"/>
            </a:pPr>
            <a:r>
              <a:rPr lang="it-IT" dirty="0" err="1" smtClean="0">
                <a:solidFill>
                  <a:srgbClr val="FFFFFF"/>
                </a:solidFill>
              </a:rPr>
              <a:t>ms-s</a:t>
            </a:r>
            <a:endParaRPr lang="it-IT" dirty="0">
              <a:solidFill>
                <a:srgbClr val="FFFFFF"/>
              </a:solidFill>
            </a:endParaRPr>
          </a:p>
          <a:p>
            <a:pPr marL="342900" indent="-342900" algn="l">
              <a:buFont typeface="Arial"/>
              <a:buChar char="•"/>
            </a:pPr>
            <a:r>
              <a:rPr lang="it-IT" dirty="0" err="1" smtClean="0">
                <a:solidFill>
                  <a:srgbClr val="FFFFFF"/>
                </a:solidFill>
              </a:rPr>
              <a:t>magnetische</a:t>
            </a:r>
            <a:r>
              <a:rPr lang="it-IT" dirty="0" smtClean="0">
                <a:solidFill>
                  <a:srgbClr val="FFFFFF"/>
                </a:solidFill>
              </a:rPr>
              <a:t> </a:t>
            </a:r>
            <a:r>
              <a:rPr lang="it-IT" dirty="0" err="1" smtClean="0">
                <a:solidFill>
                  <a:srgbClr val="FFFFFF"/>
                </a:solidFill>
              </a:rPr>
              <a:t>as</a:t>
            </a:r>
            <a:endParaRPr lang="it-IT" dirty="0">
              <a:solidFill>
                <a:srgbClr val="FFFFFF"/>
              </a:solidFill>
            </a:endParaRPr>
          </a:p>
          <a:p>
            <a:pPr marL="342900" indent="-342900" algn="l">
              <a:buFont typeface="Arial"/>
              <a:buChar char="•"/>
            </a:pPr>
            <a:r>
              <a:rPr lang="it-IT" dirty="0" err="1" smtClean="0">
                <a:solidFill>
                  <a:srgbClr val="FFFFFF"/>
                </a:solidFill>
              </a:rPr>
              <a:t>Straalt</a:t>
            </a:r>
            <a:r>
              <a:rPr lang="it-IT" dirty="0" smtClean="0">
                <a:solidFill>
                  <a:srgbClr val="FFFFFF"/>
                </a:solidFill>
              </a:rPr>
              <a:t> </a:t>
            </a:r>
            <a:r>
              <a:rPr lang="it-IT" dirty="0" err="1" smtClean="0">
                <a:solidFill>
                  <a:srgbClr val="FFFFFF"/>
                </a:solidFill>
              </a:rPr>
              <a:t>vanuit</a:t>
            </a:r>
            <a:r>
              <a:rPr lang="it-IT" dirty="0" smtClean="0">
                <a:solidFill>
                  <a:srgbClr val="FFFFFF"/>
                </a:solidFill>
              </a:rPr>
              <a:t> </a:t>
            </a:r>
            <a:r>
              <a:rPr lang="it-IT" dirty="0" err="1" smtClean="0">
                <a:solidFill>
                  <a:srgbClr val="FFFFFF"/>
                </a:solidFill>
              </a:rPr>
              <a:t>polen</a:t>
            </a:r>
            <a:endParaRPr lang="it-IT" dirty="0">
              <a:solidFill>
                <a:srgbClr val="FFFFFF"/>
              </a:solidFill>
            </a:endParaRPr>
          </a:p>
          <a:p>
            <a:pPr marL="800100" lvl="1" indent="-342900" algn="l">
              <a:buFont typeface="Arial"/>
              <a:buChar char="•"/>
            </a:pPr>
            <a:r>
              <a:rPr lang="it-IT" dirty="0" smtClean="0">
                <a:solidFill>
                  <a:srgbClr val="FFFFFF"/>
                </a:solidFill>
              </a:rPr>
              <a:t>(</a:t>
            </a:r>
            <a:r>
              <a:rPr lang="it-IT" dirty="0" err="1" smtClean="0">
                <a:solidFill>
                  <a:srgbClr val="FFFFFF"/>
                </a:solidFill>
              </a:rPr>
              <a:t>zoals</a:t>
            </a:r>
            <a:r>
              <a:rPr lang="it-IT" dirty="0" smtClean="0">
                <a:solidFill>
                  <a:srgbClr val="FFFFFF"/>
                </a:solidFill>
              </a:rPr>
              <a:t> </a:t>
            </a:r>
            <a:r>
              <a:rPr lang="it-IT" dirty="0" err="1" smtClean="0">
                <a:solidFill>
                  <a:srgbClr val="FFFFFF"/>
                </a:solidFill>
              </a:rPr>
              <a:t>poollicht</a:t>
            </a:r>
            <a:r>
              <a:rPr lang="it-IT" dirty="0" smtClean="0">
                <a:solidFill>
                  <a:srgbClr val="FFFFFF"/>
                </a:solidFill>
              </a:rPr>
              <a:t>)</a:t>
            </a:r>
            <a:endParaRPr lang="it-IT" dirty="0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 txBox="1">
            <a:spLocks noChangeArrowheads="1"/>
          </p:cNvSpPr>
          <p:nvPr/>
        </p:nvSpPr>
        <p:spPr>
          <a:xfrm>
            <a:off x="1907704" y="260648"/>
            <a:ext cx="4824536" cy="432048"/>
          </a:xfrm>
          <a:prstGeom prst="rect">
            <a:avLst/>
          </a:prstGeom>
          <a:noFill/>
          <a:ln/>
        </p:spPr>
        <p:txBody>
          <a:bodyPr/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9pPr>
          </a:lstStyle>
          <a:p>
            <a:r>
              <a:rPr lang="en-US" sz="2800" dirty="0" smtClean="0">
                <a:solidFill>
                  <a:schemeClr val="bg1"/>
                </a:solidFill>
              </a:rPr>
              <a:t>Pulsars</a:t>
            </a:r>
            <a:endParaRPr lang="en-US" sz="2800" dirty="0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520" y="3933056"/>
            <a:ext cx="3882008" cy="2672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4564548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4041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88913"/>
            <a:ext cx="1190625" cy="446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9" name="Picture 8" descr="B0329+54_Band1.gi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008314"/>
            <a:ext cx="7276356" cy="5821085"/>
          </a:xfrm>
          <a:prstGeom prst="rect">
            <a:avLst/>
          </a:prstGeom>
        </p:spPr>
      </p:pic>
      <p:pic>
        <p:nvPicPr>
          <p:cNvPr id="11" name="Picture 10" descr="20m_movie.gi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149080"/>
            <a:ext cx="3275856" cy="2456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115819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 bwMode="auto">
          <a:xfrm>
            <a:off x="107504" y="764704"/>
            <a:ext cx="9036496" cy="6093296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Times New Roman" charset="0"/>
              <a:ea typeface="ＭＳ Ｐゴシック" charset="0"/>
            </a:endParaRPr>
          </a:p>
        </p:txBody>
      </p:sp>
      <p:pic>
        <p:nvPicPr>
          <p:cNvPr id="684041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88913"/>
            <a:ext cx="1190625" cy="446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560" y="934434"/>
            <a:ext cx="7956376" cy="5923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670141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4041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88913"/>
            <a:ext cx="1190625" cy="446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4" name="Picture 3" descr="Weather_station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0092" y="1988840"/>
            <a:ext cx="3489852" cy="4653136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0032" y="4581128"/>
            <a:ext cx="2540000" cy="1905000"/>
          </a:xfrm>
          <a:prstGeom prst="rect">
            <a:avLst/>
          </a:prstGeom>
        </p:spPr>
      </p:pic>
      <p:pic>
        <p:nvPicPr>
          <p:cNvPr id="3" name="Picture 2" descr="P0_408mhz_new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92696"/>
            <a:ext cx="3960440" cy="2918219"/>
          </a:xfrm>
          <a:prstGeom prst="rect">
            <a:avLst/>
          </a:prstGeom>
        </p:spPr>
      </p:pic>
      <p:pic>
        <p:nvPicPr>
          <p:cNvPr id="8" name="Picture 7" descr="P0_Ca_B005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501008"/>
            <a:ext cx="4271392" cy="3147342"/>
          </a:xfrm>
          <a:prstGeom prst="rect">
            <a:avLst/>
          </a:prstGeom>
        </p:spPr>
      </p:pic>
      <p:sp>
        <p:nvSpPr>
          <p:cNvPr id="7" name="Rectangle 8"/>
          <p:cNvSpPr txBox="1">
            <a:spLocks noChangeArrowheads="1"/>
          </p:cNvSpPr>
          <p:nvPr/>
        </p:nvSpPr>
        <p:spPr>
          <a:xfrm>
            <a:off x="1907704" y="188640"/>
            <a:ext cx="4824536" cy="432048"/>
          </a:xfrm>
          <a:prstGeom prst="rect">
            <a:avLst/>
          </a:prstGeom>
          <a:noFill/>
          <a:ln/>
        </p:spPr>
        <p:txBody>
          <a:bodyPr/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9pPr>
          </a:lstStyle>
          <a:p>
            <a:r>
              <a:rPr lang="en-US" sz="2800" dirty="0" err="1" smtClean="0">
                <a:solidFill>
                  <a:schemeClr val="bg1"/>
                </a:solidFill>
              </a:rPr>
              <a:t>Spectraal</a:t>
            </a:r>
            <a:r>
              <a:rPr lang="en-US" sz="2800" dirty="0" smtClean="0">
                <a:solidFill>
                  <a:schemeClr val="bg1"/>
                </a:solidFill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</a:rPr>
              <a:t>lijnen</a:t>
            </a:r>
            <a:r>
              <a:rPr lang="en-US" sz="2800" dirty="0" smtClean="0">
                <a:solidFill>
                  <a:schemeClr val="bg1"/>
                </a:solidFill>
              </a:rPr>
              <a:t> en </a:t>
            </a:r>
            <a:r>
              <a:rPr lang="en-US" sz="2800" dirty="0" err="1" smtClean="0">
                <a:solidFill>
                  <a:schemeClr val="bg1"/>
                </a:solidFill>
              </a:rPr>
              <a:t>bliksem</a:t>
            </a:r>
            <a:endParaRPr lang="en-US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7188451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1586" name="AutoShape 2"/>
          <p:cNvSpPr>
            <a:spLocks noChangeArrowheads="1"/>
          </p:cNvSpPr>
          <p:nvPr/>
        </p:nvSpPr>
        <p:spPr bwMode="auto">
          <a:xfrm>
            <a:off x="3327400" y="3562350"/>
            <a:ext cx="804863" cy="74613"/>
          </a:xfrm>
          <a:prstGeom prst="rightArrow">
            <a:avLst>
              <a:gd name="adj1" fmla="val 50000"/>
              <a:gd name="adj2" fmla="val 269679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51587" name="AutoShape 3"/>
          <p:cNvSpPr>
            <a:spLocks noChangeArrowheads="1"/>
          </p:cNvSpPr>
          <p:nvPr/>
        </p:nvSpPr>
        <p:spPr bwMode="auto">
          <a:xfrm flipV="1">
            <a:off x="3314700" y="3487738"/>
            <a:ext cx="1101725" cy="74612"/>
          </a:xfrm>
          <a:prstGeom prst="rightArrow">
            <a:avLst>
              <a:gd name="adj1" fmla="val 50000"/>
              <a:gd name="adj2" fmla="val 369151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pic>
        <p:nvPicPr>
          <p:cNvPr id="451591" name="Picture 7" descr="Geological Nederland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0563" y="838200"/>
            <a:ext cx="2103437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51593" name="Text Box 9"/>
          <p:cNvSpPr txBox="1">
            <a:spLocks noChangeArrowheads="1"/>
          </p:cNvSpPr>
          <p:nvPr/>
        </p:nvSpPr>
        <p:spPr bwMode="auto">
          <a:xfrm>
            <a:off x="228600" y="914400"/>
            <a:ext cx="3403496" cy="20005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l"/>
            <a:r>
              <a:rPr lang="en-US" sz="2800" dirty="0" err="1" smtClean="0">
                <a:solidFill>
                  <a:schemeClr val="bg1"/>
                </a:solidFill>
              </a:rPr>
              <a:t>Geofoons</a:t>
            </a:r>
            <a:endParaRPr lang="en-US" sz="2800" dirty="0">
              <a:solidFill>
                <a:schemeClr val="bg1"/>
              </a:solidFill>
            </a:endParaRPr>
          </a:p>
          <a:p>
            <a:pPr algn="l">
              <a:buFontTx/>
              <a:buChar char="•"/>
            </a:pP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smtClean="0">
                <a:solidFill>
                  <a:schemeClr val="bg1"/>
                </a:solidFill>
              </a:rPr>
              <a:t>Gas/</a:t>
            </a:r>
            <a:r>
              <a:rPr lang="en-US" dirty="0" err="1" smtClean="0">
                <a:solidFill>
                  <a:schemeClr val="bg1"/>
                </a:solidFill>
              </a:rPr>
              <a:t>Olie</a:t>
            </a:r>
            <a:endParaRPr lang="en-US" dirty="0">
              <a:solidFill>
                <a:schemeClr val="bg1"/>
              </a:solidFill>
            </a:endParaRPr>
          </a:p>
          <a:p>
            <a:pPr algn="l">
              <a:buFontTx/>
              <a:buChar char="•"/>
            </a:pP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 smtClean="0">
                <a:solidFill>
                  <a:schemeClr val="bg1"/>
                </a:solidFill>
              </a:rPr>
              <a:t>Seismologie</a:t>
            </a:r>
            <a:endParaRPr lang="en-US" dirty="0">
              <a:solidFill>
                <a:schemeClr val="bg1"/>
              </a:solidFill>
            </a:endParaRPr>
          </a:p>
          <a:p>
            <a:pPr algn="l">
              <a:buFontTx/>
              <a:buChar char="•"/>
            </a:pP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 smtClean="0">
                <a:solidFill>
                  <a:schemeClr val="bg1"/>
                </a:solidFill>
              </a:rPr>
              <a:t>Grond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dirty="0" err="1" smtClean="0">
                <a:solidFill>
                  <a:schemeClr val="bg1"/>
                </a:solidFill>
              </a:rPr>
              <a:t>beweging</a:t>
            </a:r>
            <a:endParaRPr lang="en-US" dirty="0">
              <a:solidFill>
                <a:schemeClr val="bg1"/>
              </a:solidFill>
            </a:endParaRPr>
          </a:p>
          <a:p>
            <a:pPr lvl="1" algn="l">
              <a:buFont typeface="Symbol" charset="0"/>
              <a:buChar char="Þ"/>
            </a:pPr>
            <a:r>
              <a:rPr lang="en-US" dirty="0" smtClean="0">
                <a:solidFill>
                  <a:schemeClr val="bg1"/>
                </a:solidFill>
              </a:rPr>
              <a:t> Water management</a:t>
            </a:r>
            <a:endParaRPr lang="en-GB" dirty="0">
              <a:solidFill>
                <a:schemeClr val="hlink"/>
              </a:solidFill>
            </a:endParaRPr>
          </a:p>
        </p:txBody>
      </p:sp>
      <p:pic>
        <p:nvPicPr>
          <p:cNvPr id="451594" name="Picture 10" descr="bodemdali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3124200"/>
            <a:ext cx="3505200" cy="175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1595" name="Picture 11" descr="gasgroningen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0" y="3613150"/>
            <a:ext cx="2263775" cy="324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51596" name="Object 12"/>
          <p:cNvGraphicFramePr>
            <a:graphicFrameLocks noChangeAspect="1"/>
          </p:cNvGraphicFramePr>
          <p:nvPr/>
        </p:nvGraphicFramePr>
        <p:xfrm>
          <a:off x="6248400" y="3657600"/>
          <a:ext cx="2895600" cy="3200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1771" name="Photo Editor Photo" r:id="rId7" imgW="14628571" imgH="19504762" progId="MSPhotoEd.3">
                  <p:embed/>
                </p:oleObj>
              </mc:Choice>
              <mc:Fallback>
                <p:oleObj name="Photo Editor Photo" r:id="rId7" imgW="14628571" imgH="19504762" progId="MSPhotoEd.3">
                  <p:embed/>
                  <p:pic>
                    <p:nvPicPr>
                      <p:cNvPr id="0" name="Objec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48400" y="3657600"/>
                        <a:ext cx="2895600" cy="3200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8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51597" name="Text Box 13"/>
          <p:cNvSpPr txBox="1">
            <a:spLocks noChangeArrowheads="1"/>
          </p:cNvSpPr>
          <p:nvPr/>
        </p:nvSpPr>
        <p:spPr bwMode="auto">
          <a:xfrm>
            <a:off x="5638800" y="1905000"/>
            <a:ext cx="2057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endParaRPr lang="nl-NL"/>
          </a:p>
        </p:txBody>
      </p:sp>
      <p:graphicFrame>
        <p:nvGraphicFramePr>
          <p:cNvPr id="451598" name="Object 14"/>
          <p:cNvGraphicFramePr>
            <a:graphicFrameLocks noChangeAspect="1"/>
          </p:cNvGraphicFramePr>
          <p:nvPr/>
        </p:nvGraphicFramePr>
        <p:xfrm>
          <a:off x="5410200" y="1924050"/>
          <a:ext cx="2092325" cy="1570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1772" name="Photo Editor Photo" r:id="rId9" imgW="24380952" imgH="18285714" progId="MSPhotoEd.3">
                  <p:embed/>
                </p:oleObj>
              </mc:Choice>
              <mc:Fallback>
                <p:oleObj name="Photo Editor Photo" r:id="rId9" imgW="24380952" imgH="18285714" progId="MSPhotoEd.3">
                  <p:embed/>
                  <p:pic>
                    <p:nvPicPr>
                      <p:cNvPr id="0" name="Object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10200" y="1924050"/>
                        <a:ext cx="2092325" cy="15700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8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51599" name="Text Box 15"/>
          <p:cNvSpPr txBox="1">
            <a:spLocks noChangeArrowheads="1"/>
          </p:cNvSpPr>
          <p:nvPr/>
        </p:nvSpPr>
        <p:spPr bwMode="auto">
          <a:xfrm>
            <a:off x="6324600" y="3733800"/>
            <a:ext cx="2438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endParaRPr lang="nl-NL"/>
          </a:p>
        </p:txBody>
      </p:sp>
      <p:graphicFrame>
        <p:nvGraphicFramePr>
          <p:cNvPr id="451600" name="Object 16"/>
          <p:cNvGraphicFramePr>
            <a:graphicFrameLocks noChangeAspect="1"/>
          </p:cNvGraphicFramePr>
          <p:nvPr/>
        </p:nvGraphicFramePr>
        <p:xfrm>
          <a:off x="914400" y="4889500"/>
          <a:ext cx="2624138" cy="1968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1773" name="Photo Editor Photo" r:id="rId11" imgW="12193702" imgH="9142857" progId="MSPhotoEd.3">
                  <p:embed/>
                </p:oleObj>
              </mc:Choice>
              <mc:Fallback>
                <p:oleObj name="Photo Editor Photo" r:id="rId11" imgW="12193702" imgH="9142857" progId="MSPhotoEd.3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14400" y="4889500"/>
                        <a:ext cx="2624138" cy="1968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8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Rectangle 8"/>
          <p:cNvSpPr txBox="1">
            <a:spLocks noChangeArrowheads="1"/>
          </p:cNvSpPr>
          <p:nvPr/>
        </p:nvSpPr>
        <p:spPr bwMode="auto">
          <a:xfrm>
            <a:off x="1907704" y="260648"/>
            <a:ext cx="4896544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9pPr>
          </a:lstStyle>
          <a:p>
            <a:r>
              <a:rPr lang="en-US" sz="2800" dirty="0" err="1" smtClean="0">
                <a:solidFill>
                  <a:schemeClr val="bg1"/>
                </a:solidFill>
              </a:rPr>
              <a:t>Andere</a:t>
            </a:r>
            <a:r>
              <a:rPr lang="en-US" sz="2800" dirty="0" smtClean="0">
                <a:solidFill>
                  <a:schemeClr val="bg1"/>
                </a:solidFill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</a:rPr>
              <a:t>sensoren</a:t>
            </a:r>
            <a:r>
              <a:rPr lang="en-US" sz="2800" dirty="0" smtClean="0">
                <a:solidFill>
                  <a:schemeClr val="bg1"/>
                </a:solidFill>
              </a:rPr>
              <a:t>: </a:t>
            </a:r>
            <a:r>
              <a:rPr lang="en-US" sz="2800" dirty="0" err="1" smtClean="0">
                <a:solidFill>
                  <a:schemeClr val="bg1"/>
                </a:solidFill>
              </a:rPr>
              <a:t>Geofysyca</a:t>
            </a:r>
            <a:endParaRPr lang="en-US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4658" name="AutoShape 2"/>
          <p:cNvSpPr>
            <a:spLocks noChangeArrowheads="1"/>
          </p:cNvSpPr>
          <p:nvPr/>
        </p:nvSpPr>
        <p:spPr bwMode="auto">
          <a:xfrm>
            <a:off x="3327400" y="3562350"/>
            <a:ext cx="804863" cy="74613"/>
          </a:xfrm>
          <a:prstGeom prst="rightArrow">
            <a:avLst>
              <a:gd name="adj1" fmla="val 50000"/>
              <a:gd name="adj2" fmla="val 269679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54659" name="AutoShape 3"/>
          <p:cNvSpPr>
            <a:spLocks noChangeArrowheads="1"/>
          </p:cNvSpPr>
          <p:nvPr/>
        </p:nvSpPr>
        <p:spPr bwMode="auto">
          <a:xfrm flipV="1">
            <a:off x="3314700" y="3487738"/>
            <a:ext cx="1101725" cy="74612"/>
          </a:xfrm>
          <a:prstGeom prst="rightArrow">
            <a:avLst>
              <a:gd name="adj1" fmla="val 50000"/>
              <a:gd name="adj2" fmla="val 369151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pic>
        <p:nvPicPr>
          <p:cNvPr id="454676" name="Picture 20" descr="imag_vochtsenso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1676400"/>
            <a:ext cx="2133600" cy="1603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4677" name="Picture 21" descr="TE_spuitwolk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717032"/>
            <a:ext cx="3124200" cy="2152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4678" name="Picture 22" descr="TE_meetdepositi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4495800"/>
            <a:ext cx="2286000" cy="1490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077072"/>
            <a:ext cx="3276600" cy="2287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2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pic>
      <p:pic>
        <p:nvPicPr>
          <p:cNvPr id="10" name="Picture 1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340768"/>
            <a:ext cx="2054225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2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pic>
      <p:graphicFrame>
        <p:nvGraphicFramePr>
          <p:cNvPr id="11" name="Objec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25409842"/>
              </p:ext>
            </p:extLst>
          </p:nvPr>
        </p:nvGraphicFramePr>
        <p:xfrm>
          <a:off x="251520" y="1268760"/>
          <a:ext cx="3657600" cy="27479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438" name="Photo Editor Photo" r:id="rId9" imgW="1800476" imgH="1352381" progId="MSPhotoEd.3">
                  <p:embed/>
                </p:oleObj>
              </mc:Choice>
              <mc:Fallback>
                <p:oleObj name="Photo Editor Photo" r:id="rId9" imgW="1800476" imgH="1352381" progId="MSPhotoEd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520" y="1268760"/>
                        <a:ext cx="3657600" cy="27479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2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bg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rgbClr val="000000">
                                  <a:alpha val="74998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Rectangle 8"/>
          <p:cNvSpPr txBox="1">
            <a:spLocks noChangeArrowheads="1"/>
          </p:cNvSpPr>
          <p:nvPr/>
        </p:nvSpPr>
        <p:spPr bwMode="auto">
          <a:xfrm>
            <a:off x="1907704" y="260648"/>
            <a:ext cx="4032448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9pPr>
          </a:lstStyle>
          <a:p>
            <a:r>
              <a:rPr lang="en-US" sz="2800" dirty="0" err="1" smtClean="0">
                <a:solidFill>
                  <a:schemeClr val="bg1"/>
                </a:solidFill>
              </a:rPr>
              <a:t>Precisie</a:t>
            </a:r>
            <a:r>
              <a:rPr lang="en-US" sz="2800" dirty="0" smtClean="0">
                <a:solidFill>
                  <a:schemeClr val="bg1"/>
                </a:solidFill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</a:rPr>
              <a:t>Landbouw</a:t>
            </a:r>
            <a:endParaRPr lang="en-US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SC_0028FBPFsmall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0520" y="3573016"/>
            <a:ext cx="4463480" cy="3199715"/>
          </a:xfrm>
          <a:prstGeom prst="rect">
            <a:avLst/>
          </a:prstGeom>
        </p:spPr>
      </p:pic>
      <p:sp>
        <p:nvSpPr>
          <p:cNvPr id="15155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 </a:t>
            </a:r>
          </a:p>
        </p:txBody>
      </p:sp>
      <p:sp>
        <p:nvSpPr>
          <p:cNvPr id="15155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05757FBB-DAFB-7F42-8A2A-FAB4AE14DEE6}" type="slidenum">
              <a:rPr lang="en-US" sz="1400"/>
              <a:pPr eaLnBrk="1" hangingPunct="1"/>
              <a:t>52</a:t>
            </a:fld>
            <a:endParaRPr lang="en-US" sz="140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39552" y="188640"/>
            <a:ext cx="7772400" cy="1143000"/>
          </a:xfrm>
        </p:spPr>
        <p:txBody>
          <a:bodyPr/>
          <a:lstStyle/>
          <a:p>
            <a:r>
              <a:rPr lang="en-US" dirty="0" err="1" smtClean="0">
                <a:solidFill>
                  <a:srgbClr val="FFFFFF"/>
                </a:solidFill>
              </a:rPr>
              <a:t>Waarom</a:t>
            </a:r>
            <a:r>
              <a:rPr lang="en-US" dirty="0" smtClean="0">
                <a:solidFill>
                  <a:srgbClr val="FFFFFF"/>
                </a:solidFill>
              </a:rPr>
              <a:t>?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67544" y="2060848"/>
            <a:ext cx="4752528" cy="4154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/>
              <a:buChar char="•"/>
            </a:pPr>
            <a:r>
              <a:rPr lang="en-US" sz="3600" dirty="0" err="1" smtClean="0">
                <a:solidFill>
                  <a:srgbClr val="FFFFFF"/>
                </a:solidFill>
              </a:rPr>
              <a:t>Wetenschap</a:t>
            </a:r>
            <a:r>
              <a:rPr lang="en-US" sz="3600" dirty="0" smtClean="0">
                <a:solidFill>
                  <a:srgbClr val="FFFFFF"/>
                </a:solidFill>
              </a:rPr>
              <a:t/>
            </a:r>
            <a:br>
              <a:rPr lang="en-US" sz="3600" dirty="0" smtClean="0">
                <a:solidFill>
                  <a:srgbClr val="FFFFFF"/>
                </a:solidFill>
              </a:rPr>
            </a:br>
            <a:r>
              <a:rPr lang="en-US" dirty="0" smtClean="0">
                <a:solidFill>
                  <a:srgbClr val="FFFFFF"/>
                </a:solidFill>
              </a:rPr>
              <a:t>- </a:t>
            </a:r>
            <a:r>
              <a:rPr lang="en-US" dirty="0" err="1" smtClean="0">
                <a:solidFill>
                  <a:srgbClr val="FFFFFF"/>
                </a:solidFill>
              </a:rPr>
              <a:t>Donkere</a:t>
            </a:r>
            <a:r>
              <a:rPr lang="en-US" dirty="0" smtClean="0">
                <a:solidFill>
                  <a:srgbClr val="FFFFFF"/>
                </a:solidFill>
              </a:rPr>
              <a:t> </a:t>
            </a:r>
            <a:r>
              <a:rPr lang="en-US" dirty="0" err="1" smtClean="0">
                <a:solidFill>
                  <a:srgbClr val="FFFFFF"/>
                </a:solidFill>
              </a:rPr>
              <a:t>Materie</a:t>
            </a:r>
            <a:r>
              <a:rPr lang="en-US" dirty="0" smtClean="0">
                <a:solidFill>
                  <a:srgbClr val="FFFFFF"/>
                </a:solidFill>
              </a:rPr>
              <a:t/>
            </a:r>
            <a:br>
              <a:rPr lang="en-US" dirty="0" smtClean="0">
                <a:solidFill>
                  <a:srgbClr val="FFFFFF"/>
                </a:solidFill>
              </a:rPr>
            </a:br>
            <a:r>
              <a:rPr lang="en-US" dirty="0" smtClean="0">
                <a:solidFill>
                  <a:srgbClr val="FFFFFF"/>
                </a:solidFill>
              </a:rPr>
              <a:t>- In </a:t>
            </a:r>
            <a:r>
              <a:rPr lang="en-US" dirty="0" err="1" smtClean="0">
                <a:solidFill>
                  <a:srgbClr val="FFFFFF"/>
                </a:solidFill>
              </a:rPr>
              <a:t>kaart</a:t>
            </a:r>
            <a:r>
              <a:rPr lang="en-US" dirty="0" smtClean="0">
                <a:solidFill>
                  <a:srgbClr val="FFFFFF"/>
                </a:solidFill>
              </a:rPr>
              <a:t> </a:t>
            </a:r>
            <a:r>
              <a:rPr lang="en-US" dirty="0" err="1" smtClean="0">
                <a:solidFill>
                  <a:srgbClr val="FFFFFF"/>
                </a:solidFill>
              </a:rPr>
              <a:t>brengen</a:t>
            </a:r>
            <a:r>
              <a:rPr lang="en-US" dirty="0" smtClean="0">
                <a:solidFill>
                  <a:srgbClr val="FFFFFF"/>
                </a:solidFill>
              </a:rPr>
              <a:t/>
            </a:r>
            <a:br>
              <a:rPr lang="en-US" dirty="0" smtClean="0">
                <a:solidFill>
                  <a:srgbClr val="FFFFFF"/>
                </a:solidFill>
              </a:rPr>
            </a:br>
            <a:r>
              <a:rPr lang="en-US" dirty="0" smtClean="0">
                <a:solidFill>
                  <a:srgbClr val="FFFFFF"/>
                </a:solidFill>
              </a:rPr>
              <a:t>- </a:t>
            </a:r>
            <a:r>
              <a:rPr lang="en-US" dirty="0" err="1" smtClean="0">
                <a:solidFill>
                  <a:srgbClr val="FFFFFF"/>
                </a:solidFill>
              </a:rPr>
              <a:t>Zon</a:t>
            </a:r>
            <a:r>
              <a:rPr lang="en-US" dirty="0" smtClean="0">
                <a:solidFill>
                  <a:srgbClr val="FFFFFF"/>
                </a:solidFill>
              </a:rPr>
              <a:t/>
            </a:r>
            <a:br>
              <a:rPr lang="en-US" dirty="0" smtClean="0">
                <a:solidFill>
                  <a:srgbClr val="FFFFFF"/>
                </a:solidFill>
              </a:rPr>
            </a:br>
            <a:r>
              <a:rPr lang="en-US" dirty="0" smtClean="0">
                <a:solidFill>
                  <a:srgbClr val="FFFFFF"/>
                </a:solidFill>
              </a:rPr>
              <a:t>- </a:t>
            </a:r>
            <a:r>
              <a:rPr lang="en-US" dirty="0" err="1" smtClean="0">
                <a:solidFill>
                  <a:srgbClr val="FFFFFF"/>
                </a:solidFill>
              </a:rPr>
              <a:t>Onbekende</a:t>
            </a:r>
            <a:endParaRPr lang="en-US" dirty="0" smtClean="0">
              <a:solidFill>
                <a:srgbClr val="FFFFFF"/>
              </a:solidFill>
            </a:endParaRPr>
          </a:p>
          <a:p>
            <a:pPr marL="342900" indent="-342900" algn="l">
              <a:buFont typeface="Arial"/>
              <a:buChar char="•"/>
            </a:pPr>
            <a:endParaRPr lang="en-US" dirty="0" smtClean="0">
              <a:solidFill>
                <a:srgbClr val="FFFFFF"/>
              </a:solidFill>
            </a:endParaRPr>
          </a:p>
          <a:p>
            <a:pPr marL="342900" indent="-342900" algn="l">
              <a:buFont typeface="Arial"/>
              <a:buChar char="•"/>
            </a:pPr>
            <a:r>
              <a:rPr lang="en-US" sz="3600" dirty="0" err="1" smtClean="0">
                <a:solidFill>
                  <a:srgbClr val="FFFFFF"/>
                </a:solidFill>
              </a:rPr>
              <a:t>Technologie</a:t>
            </a:r>
            <a:r>
              <a:rPr lang="en-US" sz="3600" dirty="0">
                <a:solidFill>
                  <a:srgbClr val="FFFFFF"/>
                </a:solidFill>
              </a:rPr>
              <a:t/>
            </a:r>
            <a:br>
              <a:rPr lang="en-US" sz="3600" dirty="0">
                <a:solidFill>
                  <a:srgbClr val="FFFFFF"/>
                </a:solidFill>
              </a:rPr>
            </a:br>
            <a:r>
              <a:rPr lang="en-US" dirty="0" smtClean="0">
                <a:solidFill>
                  <a:srgbClr val="FFFFFF"/>
                </a:solidFill>
              </a:rPr>
              <a:t>- </a:t>
            </a:r>
            <a:r>
              <a:rPr lang="en-US" dirty="0" err="1" smtClean="0">
                <a:solidFill>
                  <a:srgbClr val="FFFFFF"/>
                </a:solidFill>
              </a:rPr>
              <a:t>WiFi</a:t>
            </a:r>
            <a:r>
              <a:rPr lang="en-US" dirty="0" smtClean="0">
                <a:solidFill>
                  <a:srgbClr val="FFFFFF"/>
                </a:solidFill>
              </a:rPr>
              <a:t/>
            </a:r>
            <a:br>
              <a:rPr lang="en-US" dirty="0" smtClean="0">
                <a:solidFill>
                  <a:srgbClr val="FFFFFF"/>
                </a:solidFill>
              </a:rPr>
            </a:br>
            <a:r>
              <a:rPr lang="en-US" dirty="0" smtClean="0">
                <a:solidFill>
                  <a:srgbClr val="FFFFFF"/>
                </a:solidFill>
              </a:rPr>
              <a:t>- Magnetron</a:t>
            </a:r>
            <a:br>
              <a:rPr lang="en-US" dirty="0" smtClean="0">
                <a:solidFill>
                  <a:srgbClr val="FFFFFF"/>
                </a:solidFill>
              </a:rPr>
            </a:br>
            <a:r>
              <a:rPr lang="en-US" dirty="0" smtClean="0">
                <a:solidFill>
                  <a:srgbClr val="FFFFFF"/>
                </a:solidFill>
              </a:rPr>
              <a:t>- High Performance Computing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8224" y="1556792"/>
            <a:ext cx="2121024" cy="2121024"/>
          </a:xfrm>
          <a:prstGeom prst="rect">
            <a:avLst/>
          </a:prstGeom>
        </p:spPr>
      </p:pic>
      <p:pic>
        <p:nvPicPr>
          <p:cNvPr id="8" name="Picture 7" descr="eit_19970914_0121_304.gi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1124744"/>
            <a:ext cx="2160240" cy="2160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7806405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8130" name="Rectangle 2"/>
          <p:cNvSpPr>
            <a:spLocks noChangeArrowheads="1"/>
          </p:cNvSpPr>
          <p:nvPr/>
        </p:nvSpPr>
        <p:spPr bwMode="auto">
          <a:xfrm>
            <a:off x="4479925" y="2276475"/>
            <a:ext cx="26130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US"/>
          </a:p>
        </p:txBody>
      </p:sp>
      <p:sp>
        <p:nvSpPr>
          <p:cNvPr id="688131" name="Text Box 3"/>
          <p:cNvSpPr txBox="1">
            <a:spLocks noChangeArrowheads="1"/>
          </p:cNvSpPr>
          <p:nvPr/>
        </p:nvSpPr>
        <p:spPr bwMode="auto">
          <a:xfrm>
            <a:off x="827088" y="620713"/>
            <a:ext cx="576103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pic>
        <p:nvPicPr>
          <p:cNvPr id="68813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350"/>
            <a:ext cx="4895850" cy="6408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688133" name="Text Box 5"/>
          <p:cNvSpPr txBox="1">
            <a:spLocks noChangeArrowheads="1"/>
          </p:cNvSpPr>
          <p:nvPr/>
        </p:nvSpPr>
        <p:spPr bwMode="auto">
          <a:xfrm>
            <a:off x="468313" y="1700213"/>
            <a:ext cx="11525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 sz="1400" b="1">
                <a:latin typeface="Arial" charset="0"/>
              </a:rPr>
              <a:t>Buinen</a:t>
            </a:r>
          </a:p>
        </p:txBody>
      </p:sp>
      <p:sp>
        <p:nvSpPr>
          <p:cNvPr id="688134" name="Text Box 6"/>
          <p:cNvSpPr txBox="1">
            <a:spLocks noChangeArrowheads="1"/>
          </p:cNvSpPr>
          <p:nvPr/>
        </p:nvSpPr>
        <p:spPr bwMode="auto">
          <a:xfrm>
            <a:off x="1547813" y="4581525"/>
            <a:ext cx="7207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 sz="1400" b="1">
                <a:latin typeface="Arial" charset="0"/>
              </a:rPr>
              <a:t>Exloo</a:t>
            </a:r>
          </a:p>
        </p:txBody>
      </p:sp>
      <p:sp>
        <p:nvSpPr>
          <p:cNvPr id="688135" name="Text Box 7"/>
          <p:cNvSpPr txBox="1">
            <a:spLocks noChangeArrowheads="1"/>
          </p:cNvSpPr>
          <p:nvPr/>
        </p:nvSpPr>
        <p:spPr bwMode="auto">
          <a:xfrm>
            <a:off x="2268538" y="2133600"/>
            <a:ext cx="273685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 sz="1400" b="1">
                <a:latin typeface="Arial" charset="0"/>
              </a:rPr>
              <a:t>Centrale LOFAR gebied</a:t>
            </a:r>
          </a:p>
        </p:txBody>
      </p:sp>
      <p:sp>
        <p:nvSpPr>
          <p:cNvPr id="688136" name="Text Box 8"/>
          <p:cNvSpPr txBox="1">
            <a:spLocks noChangeArrowheads="1"/>
          </p:cNvSpPr>
          <p:nvPr/>
        </p:nvSpPr>
        <p:spPr bwMode="auto">
          <a:xfrm>
            <a:off x="5580062" y="1628775"/>
            <a:ext cx="3240409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 b="1" dirty="0" err="1" smtClean="0">
                <a:solidFill>
                  <a:schemeClr val="bg1"/>
                </a:solidFill>
              </a:rPr>
              <a:t>Natuur</a:t>
            </a:r>
            <a:r>
              <a:rPr lang="en-US" b="1" dirty="0" smtClean="0">
                <a:solidFill>
                  <a:schemeClr val="bg1"/>
                </a:solidFill>
              </a:rPr>
              <a:t> </a:t>
            </a:r>
            <a:r>
              <a:rPr lang="en-US" b="1" dirty="0" err="1" smtClean="0">
                <a:solidFill>
                  <a:schemeClr val="bg1"/>
                </a:solidFill>
              </a:rPr>
              <a:t>ontwikkeling</a:t>
            </a:r>
            <a:endParaRPr lang="en-US" b="1" dirty="0" smtClean="0">
              <a:solidFill>
                <a:schemeClr val="bg1"/>
              </a:solidFill>
            </a:endParaRPr>
          </a:p>
          <a:p>
            <a:pPr algn="l">
              <a:spcBef>
                <a:spcPct val="50000"/>
              </a:spcBef>
            </a:pPr>
            <a:endParaRPr lang="en-US" b="1" dirty="0">
              <a:solidFill>
                <a:schemeClr val="bg1"/>
              </a:solidFill>
            </a:endParaRPr>
          </a:p>
          <a:p>
            <a:pPr algn="l">
              <a:spcBef>
                <a:spcPct val="50000"/>
              </a:spcBef>
            </a:pPr>
            <a:r>
              <a:rPr lang="en-US" b="1" dirty="0" err="1" smtClean="0">
                <a:solidFill>
                  <a:schemeClr val="bg1"/>
                </a:solidFill>
              </a:rPr>
              <a:t>Tussen</a:t>
            </a:r>
            <a:r>
              <a:rPr lang="en-US" b="1" dirty="0" smtClean="0">
                <a:solidFill>
                  <a:schemeClr val="bg1"/>
                </a:solidFill>
              </a:rPr>
              <a:t> </a:t>
            </a:r>
            <a:r>
              <a:rPr lang="en-US" b="1" dirty="0" err="1" smtClean="0">
                <a:solidFill>
                  <a:schemeClr val="bg1"/>
                </a:solidFill>
              </a:rPr>
              <a:t>Hondsrug</a:t>
            </a:r>
            <a:r>
              <a:rPr lang="en-US" b="1" dirty="0" smtClean="0">
                <a:solidFill>
                  <a:schemeClr val="bg1"/>
                </a:solidFill>
              </a:rPr>
              <a:t> en </a:t>
            </a:r>
            <a:r>
              <a:rPr lang="en-US" b="1" dirty="0" err="1" smtClean="0">
                <a:solidFill>
                  <a:schemeClr val="bg1"/>
                </a:solidFill>
              </a:rPr>
              <a:t>Achterste</a:t>
            </a:r>
            <a:r>
              <a:rPr lang="en-US" b="1" dirty="0" smtClean="0">
                <a:solidFill>
                  <a:schemeClr val="bg1"/>
                </a:solidFill>
              </a:rPr>
              <a:t> </a:t>
            </a:r>
            <a:r>
              <a:rPr lang="en-US" b="1" dirty="0" err="1" smtClean="0">
                <a:solidFill>
                  <a:schemeClr val="bg1"/>
                </a:solidFill>
              </a:rPr>
              <a:t>Diep</a:t>
            </a:r>
            <a:r>
              <a:rPr lang="en-US" b="1" dirty="0" smtClean="0">
                <a:solidFill>
                  <a:schemeClr val="bg1"/>
                </a:solidFill>
              </a:rPr>
              <a:t> 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688138" name="Text Box 10"/>
          <p:cNvSpPr txBox="1">
            <a:spLocks noChangeArrowheads="1"/>
          </p:cNvSpPr>
          <p:nvPr/>
        </p:nvSpPr>
        <p:spPr bwMode="auto">
          <a:xfrm>
            <a:off x="5795963" y="5084763"/>
            <a:ext cx="2447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endParaRPr lang="en-US"/>
          </a:p>
        </p:txBody>
      </p:sp>
      <p:pic>
        <p:nvPicPr>
          <p:cNvPr id="688139" name="Picture 11" descr="VSBfonds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5516563"/>
            <a:ext cx="24003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88140" name="Text Box 12"/>
          <p:cNvSpPr txBox="1">
            <a:spLocks noChangeArrowheads="1"/>
          </p:cNvSpPr>
          <p:nvPr/>
        </p:nvSpPr>
        <p:spPr bwMode="auto">
          <a:xfrm>
            <a:off x="5632450" y="209550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US"/>
          </a:p>
        </p:txBody>
      </p:sp>
      <p:pic>
        <p:nvPicPr>
          <p:cNvPr id="688141" name="Picture 1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50" y="4365625"/>
            <a:ext cx="2087563" cy="903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688143" name="Picture 1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363" y="0"/>
            <a:ext cx="4211637" cy="1577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66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420888"/>
            <a:ext cx="2800350" cy="4200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7966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68760"/>
            <a:ext cx="5309691" cy="5378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6" name="Rectangle 8"/>
          <p:cNvSpPr>
            <a:spLocks noGrp="1" noChangeArrowheads="1"/>
          </p:cNvSpPr>
          <p:nvPr>
            <p:ph type="title"/>
          </p:nvPr>
        </p:nvSpPr>
        <p:spPr>
          <a:xfrm>
            <a:off x="1403648" y="260648"/>
            <a:ext cx="5184576" cy="648072"/>
          </a:xfrm>
          <a:noFill/>
          <a:ln/>
        </p:spPr>
        <p:txBody>
          <a:bodyPr/>
          <a:lstStyle/>
          <a:p>
            <a:r>
              <a:rPr lang="en-US" sz="2800" dirty="0" smtClean="0">
                <a:solidFill>
                  <a:schemeClr val="bg1"/>
                </a:solidFill>
              </a:rPr>
              <a:t>Wetlands en </a:t>
            </a:r>
            <a:r>
              <a:rPr lang="en-US" sz="2800" dirty="0" err="1" smtClean="0">
                <a:solidFill>
                  <a:schemeClr val="bg1"/>
                </a:solidFill>
              </a:rPr>
              <a:t>oude</a:t>
            </a:r>
            <a:r>
              <a:rPr lang="en-US" sz="2800" dirty="0" smtClean="0">
                <a:solidFill>
                  <a:schemeClr val="bg1"/>
                </a:solidFill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</a:rPr>
              <a:t>rivier</a:t>
            </a:r>
            <a:r>
              <a:rPr lang="en-US" sz="2800" dirty="0" smtClean="0">
                <a:solidFill>
                  <a:schemeClr val="bg1"/>
                </a:solidFill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</a:rPr>
              <a:t>landschap</a:t>
            </a:r>
            <a:endParaRPr lang="en-US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3"/>
          <p:cNvSpPr txBox="1">
            <a:spLocks noChangeArrowheads="1"/>
          </p:cNvSpPr>
          <p:nvPr/>
        </p:nvSpPr>
        <p:spPr bwMode="auto">
          <a:xfrm>
            <a:off x="827584" y="1124744"/>
            <a:ext cx="7704856" cy="1107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FF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eaLnBrk="0" hangingPunct="0"/>
            <a:r>
              <a:rPr lang="en-US" sz="6600" b="1" dirty="0" smtClean="0">
                <a:solidFill>
                  <a:schemeClr val="bg1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De </a:t>
            </a:r>
            <a:r>
              <a:rPr lang="en-US" sz="6600" b="1" dirty="0" err="1" smtClean="0">
                <a:solidFill>
                  <a:schemeClr val="bg1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Toekomst</a:t>
            </a:r>
            <a:endParaRPr lang="en-US" sz="6600" dirty="0">
              <a:solidFill>
                <a:schemeClr val="accent2"/>
              </a:solidFill>
              <a:effectLst>
                <a:glow rad="1397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3" name="Picture 2" descr="AJDI160114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2420888"/>
            <a:ext cx="5532107" cy="414908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512" y="2204864"/>
            <a:ext cx="3779912" cy="28349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87624" y="4365104"/>
            <a:ext cx="3347864" cy="2324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125941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67544" y="620688"/>
            <a:ext cx="7200800" cy="5847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200" dirty="0" err="1" smtClean="0">
                <a:solidFill>
                  <a:schemeClr val="bg1"/>
                </a:solidFill>
              </a:rPr>
              <a:t>Apertif</a:t>
            </a:r>
            <a:r>
              <a:rPr lang="en-US" sz="3200" dirty="0" smtClean="0">
                <a:solidFill>
                  <a:schemeClr val="bg1"/>
                </a:solidFill>
              </a:rPr>
              <a:t>: WSRT upgrade starting in 2014</a:t>
            </a:r>
            <a:endParaRPr lang="en-US" sz="3200" dirty="0">
              <a:solidFill>
                <a:schemeClr val="bg1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544" y="1340768"/>
            <a:ext cx="5080000" cy="14732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544" y="3645024"/>
            <a:ext cx="7620000" cy="287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5511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jdi_hi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789040"/>
            <a:ext cx="3657600" cy="2743200"/>
          </a:xfrm>
          <a:prstGeom prst="rect">
            <a:avLst/>
          </a:prstGeom>
        </p:spPr>
      </p:pic>
      <p:pic>
        <p:nvPicPr>
          <p:cNvPr id="3" name="Picture 2" descr="IMG_8311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980728"/>
            <a:ext cx="3915550" cy="5220733"/>
          </a:xfrm>
          <a:prstGeom prst="rect">
            <a:avLst/>
          </a:prstGeom>
        </p:spPr>
      </p:pic>
      <p:pic>
        <p:nvPicPr>
          <p:cNvPr id="6" name="Picture 5" descr="FirstPAFFringe_4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4653136"/>
            <a:ext cx="2673003" cy="200475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5536" y="332656"/>
            <a:ext cx="4807555" cy="3153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4327857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67544" y="620688"/>
            <a:ext cx="7200800" cy="5847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200" dirty="0" smtClean="0">
                <a:solidFill>
                  <a:schemeClr val="bg1"/>
                </a:solidFill>
              </a:rPr>
              <a:t>MATISSE: Interferometry in the VLTI</a:t>
            </a:r>
            <a:endParaRPr lang="en-US" sz="3200" dirty="0">
              <a:solidFill>
                <a:schemeClr val="bg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520" y="1340768"/>
            <a:ext cx="3779912" cy="2834934"/>
          </a:xfrm>
          <a:prstGeom prst="rect">
            <a:avLst/>
          </a:prstGeom>
        </p:spPr>
      </p:pic>
      <p:pic>
        <p:nvPicPr>
          <p:cNvPr id="4" name="Picture 3" descr="IMG_4735-1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268760"/>
            <a:ext cx="3799476" cy="2534221"/>
          </a:xfrm>
          <a:prstGeom prst="rect">
            <a:avLst/>
          </a:prstGeom>
        </p:spPr>
      </p:pic>
      <p:pic>
        <p:nvPicPr>
          <p:cNvPr id="5" name="Picture 4" descr="IMG_5914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3284984"/>
            <a:ext cx="3240360" cy="2160240"/>
          </a:xfrm>
          <a:prstGeom prst="rect">
            <a:avLst/>
          </a:prstGeom>
        </p:spPr>
      </p:pic>
      <p:pic>
        <p:nvPicPr>
          <p:cNvPr id="6" name="Picture 5" descr="MATISSE_Cold_Optics_Bench_Integrated_and_First_Light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3645024"/>
            <a:ext cx="3923928" cy="2615952"/>
          </a:xfrm>
          <a:prstGeom prst="rect">
            <a:avLst/>
          </a:prstGeom>
        </p:spPr>
      </p:pic>
      <p:pic>
        <p:nvPicPr>
          <p:cNvPr id="7" name="Picture 6" descr="IMG_5668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604792"/>
            <a:ext cx="3024336" cy="201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1039257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67544" y="620688"/>
            <a:ext cx="7200800" cy="5847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200" dirty="0" smtClean="0">
                <a:solidFill>
                  <a:schemeClr val="bg1"/>
                </a:solidFill>
              </a:rPr>
              <a:t>SKA: Square </a:t>
            </a:r>
            <a:r>
              <a:rPr lang="en-US" sz="3200" dirty="0" err="1" smtClean="0">
                <a:solidFill>
                  <a:schemeClr val="bg1"/>
                </a:solidFill>
              </a:rPr>
              <a:t>Kilometre</a:t>
            </a:r>
            <a:r>
              <a:rPr lang="en-US" sz="3200" dirty="0" smtClean="0">
                <a:solidFill>
                  <a:schemeClr val="bg1"/>
                </a:solidFill>
              </a:rPr>
              <a:t> Array</a:t>
            </a:r>
            <a:endParaRPr lang="en-US" sz="3200" dirty="0">
              <a:solidFill>
                <a:schemeClr val="bg1"/>
              </a:solidFill>
            </a:endParaRPr>
          </a:p>
        </p:txBody>
      </p:sp>
      <p:pic>
        <p:nvPicPr>
          <p:cNvPr id="3" name="Picture 2" descr="AJDI160114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5603" y="1412776"/>
            <a:ext cx="6924261" cy="5193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9919896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536" y="2564904"/>
            <a:ext cx="3810000" cy="3810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7984" y="3212976"/>
            <a:ext cx="4466036" cy="3160530"/>
          </a:xfrm>
          <a:prstGeom prst="rect">
            <a:avLst/>
          </a:prstGeom>
        </p:spPr>
      </p:pic>
      <p:pic>
        <p:nvPicPr>
          <p:cNvPr id="4" name="Picture 3" descr="low-freq_aperture_array_logo.gi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-315416"/>
            <a:ext cx="4355976" cy="3078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558971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avs05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836712"/>
            <a:ext cx="6714446" cy="4478612"/>
          </a:xfrm>
          <a:prstGeom prst="rect">
            <a:avLst/>
          </a:prstGeom>
        </p:spPr>
      </p:pic>
      <p:pic>
        <p:nvPicPr>
          <p:cNvPr id="3" name="Picture 2" descr="SKALA&amp;LOFAR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204864"/>
            <a:ext cx="3172404" cy="4221088"/>
          </a:xfrm>
          <a:prstGeom prst="rect">
            <a:avLst/>
          </a:prstGeom>
        </p:spPr>
      </p:pic>
      <p:pic>
        <p:nvPicPr>
          <p:cNvPr id="4" name="Picture 3" descr="DSC_0028FBPFsmall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3717032"/>
            <a:ext cx="4499992" cy="3225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8277529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creen_Shot_2013-04-18_at_11.48.34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95300" cy="4794900"/>
          </a:xfrm>
          <a:prstGeom prst="rect">
            <a:avLst/>
          </a:prstGeom>
        </p:spPr>
      </p:pic>
      <p:pic>
        <p:nvPicPr>
          <p:cNvPr id="2" name="Picture 1" descr="Photonics_Lab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3356992"/>
            <a:ext cx="4030400" cy="3212976"/>
          </a:xfrm>
          <a:prstGeom prst="rect">
            <a:avLst/>
          </a:prstGeom>
        </p:spPr>
      </p:pic>
      <p:pic>
        <p:nvPicPr>
          <p:cNvPr id="4" name="Picture 3" descr="Chopper.gi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861048"/>
            <a:ext cx="1989336" cy="2652448"/>
          </a:xfrm>
          <a:prstGeom prst="rect">
            <a:avLst/>
          </a:prstGeom>
        </p:spPr>
      </p:pic>
      <p:pic>
        <p:nvPicPr>
          <p:cNvPr id="5" name="Picture 4" descr="duin3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4365104"/>
            <a:ext cx="2426752" cy="1800200"/>
          </a:xfrm>
          <a:prstGeom prst="rect">
            <a:avLst/>
          </a:prstGeom>
        </p:spPr>
      </p:pic>
      <p:pic>
        <p:nvPicPr>
          <p:cNvPr id="6" name="Picture 5" descr="140114_Logos_users_platform_voor_Daily_Image_1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7656" y="980728"/>
            <a:ext cx="2880320" cy="2160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9626502"/>
      </p:ext>
    </p:extLst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53346" name="Object 1026"/>
          <p:cNvGraphicFramePr>
            <a:graphicFrameLocks noChangeAspect="1"/>
          </p:cNvGraphicFramePr>
          <p:nvPr/>
        </p:nvGraphicFramePr>
        <p:xfrm>
          <a:off x="533400" y="838200"/>
          <a:ext cx="8128000" cy="5715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3409" name="Photo Editor Photo" r:id="rId4" imgW="9754445" imgH="7315834" progId="MSPhotoEd.3">
                  <p:embed/>
                </p:oleObj>
              </mc:Choice>
              <mc:Fallback>
                <p:oleObj name="Photo Editor Photo" r:id="rId4" imgW="9754445" imgH="7315834" progId="MSPhotoEd.3">
                  <p:embed/>
                  <p:pic>
                    <p:nvPicPr>
                      <p:cNvPr id="0" name="Object 102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3400" y="838200"/>
                        <a:ext cx="8128000" cy="5715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8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3347" name="Rectangle 1027"/>
          <p:cNvSpPr>
            <a:spLocks noGrp="1" noChangeArrowheads="1"/>
          </p:cNvSpPr>
          <p:nvPr>
            <p:ph type="title"/>
          </p:nvPr>
        </p:nvSpPr>
        <p:spPr>
          <a:xfrm>
            <a:off x="685800" y="762000"/>
            <a:ext cx="7772400" cy="1143000"/>
          </a:xfrm>
        </p:spPr>
        <p:txBody>
          <a:bodyPr/>
          <a:lstStyle/>
          <a:p>
            <a:r>
              <a:rPr lang="en-US" dirty="0" err="1" smtClean="0">
                <a:solidFill>
                  <a:schemeClr val="tx1"/>
                </a:solidFill>
              </a:rPr>
              <a:t>Bedankt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voor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uw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aandacht</a:t>
            </a:r>
            <a:endParaRPr lang="en-US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05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50595" name="Picture 3" descr="kaart4-poster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4857750" cy="6858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808080">
                      <a:alpha val="74998"/>
                    </a:srgbClr>
                  </a:outerShdw>
                </a:effectLst>
              </a14:hiddenEffects>
            </a:ext>
          </a:extLst>
        </p:spPr>
      </p:pic>
      <p:sp>
        <p:nvSpPr>
          <p:cNvPr id="750596" name="Text Box 4"/>
          <p:cNvSpPr txBox="1">
            <a:spLocks noChangeArrowheads="1"/>
          </p:cNvSpPr>
          <p:nvPr/>
        </p:nvSpPr>
        <p:spPr bwMode="auto">
          <a:xfrm>
            <a:off x="5632450" y="425450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US"/>
          </a:p>
        </p:txBody>
      </p:sp>
      <p:pic>
        <p:nvPicPr>
          <p:cNvPr id="750597" name="Picture 5" descr="kaart7-sponsors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-1611313"/>
            <a:ext cx="3371850" cy="47625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50598" name="Text Box 6"/>
          <p:cNvSpPr txBox="1">
            <a:spLocks noChangeArrowheads="1"/>
          </p:cNvSpPr>
          <p:nvPr/>
        </p:nvSpPr>
        <p:spPr bwMode="auto">
          <a:xfrm>
            <a:off x="4911725" y="2441575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US"/>
          </a:p>
        </p:txBody>
      </p:sp>
      <p:pic>
        <p:nvPicPr>
          <p:cNvPr id="750599" name="Picture 7" descr="kaart5-sensor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1500" y="3141663"/>
            <a:ext cx="4762500" cy="336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5800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524000"/>
            <a:ext cx="8305800" cy="492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545801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304800"/>
            <a:ext cx="6248400" cy="1022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xmlns:p14="http://schemas.microsoft.com/office/powerpoint/2010/main">
    <p:zo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ＭＳ Ｐゴシック"/>
        <a:cs typeface=""/>
      </a:majorFont>
      <a:minorFont>
        <a:latin typeface="Times New Roman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blurRad="63500"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Times New Roman" charset="0"/>
            <a:ea typeface="ＭＳ Ｐゴシック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blurRad="63500"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Times New Roman" charset="0"/>
            <a:ea typeface="ＭＳ Ｐゴシック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Override1.xml><?xml version="1.0" encoding="utf-8"?>
<a:themeOverride xmlns:a="http://schemas.openxmlformats.org/drawingml/2006/main">
  <a:clrScheme name="">
    <a:dk1>
      <a:srgbClr val="808080"/>
    </a:dk1>
    <a:lt1>
      <a:srgbClr val="FFFFFF"/>
    </a:lt1>
    <a:dk2>
      <a:srgbClr val="000000"/>
    </a:dk2>
    <a:lt2>
      <a:srgbClr val="000000"/>
    </a:lt2>
    <a:accent1>
      <a:srgbClr val="00CC99"/>
    </a:accent1>
    <a:accent2>
      <a:srgbClr val="3333CC"/>
    </a:accent2>
    <a:accent3>
      <a:srgbClr val="AAAAAA"/>
    </a:accent3>
    <a:accent4>
      <a:srgbClr val="DADADA"/>
    </a:accent4>
    <a:accent5>
      <a:srgbClr val="AAE2CA"/>
    </a:accent5>
    <a:accent6>
      <a:srgbClr val="2D2DB9"/>
    </a:accent6>
    <a:hlink>
      <a:srgbClr val="CCCCFF"/>
    </a:hlink>
    <a:folHlink>
      <a:srgbClr val="B2B2B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20434</TotalTime>
  <Words>710</Words>
  <Application>Microsoft Macintosh PowerPoint</Application>
  <PresentationFormat>On-screen Show (4:3)</PresentationFormat>
  <Paragraphs>262</Paragraphs>
  <Slides>65</Slides>
  <Notes>60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65</vt:i4>
      </vt:variant>
    </vt:vector>
  </HeadingPairs>
  <TitlesOfParts>
    <vt:vector size="67" baseType="lpstr">
      <vt:lpstr>Default Design</vt:lpstr>
      <vt:lpstr>Photo Editor Photo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ASTRON </vt:lpstr>
      <vt:lpstr>Introductie radiotelescopen</vt:lpstr>
      <vt:lpstr>Astronomie</vt:lpstr>
      <vt:lpstr>Radioastronomie</vt:lpstr>
      <vt:lpstr>Radioastronomie</vt:lpstr>
      <vt:lpstr>Enkele schotel</vt:lpstr>
      <vt:lpstr>Interferometrie </vt:lpstr>
      <vt:lpstr>PowerPoint Presentation</vt:lpstr>
      <vt:lpstr>PowerPoint Presentation</vt:lpstr>
      <vt:lpstr>PowerPoint Presentation</vt:lpstr>
      <vt:lpstr>Interferometrie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LOFAR</vt:lpstr>
      <vt:lpstr>Koningin Beatrix opent LOFAR Zaterdag 12 juni 2010</vt:lpstr>
      <vt:lpstr>LOFAR HBA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LOFAR Natuur</vt:lpstr>
      <vt:lpstr>Phased Array</vt:lpstr>
      <vt:lpstr>Phased Array</vt:lpstr>
      <vt:lpstr>Software Telescoop</vt:lpstr>
      <vt:lpstr>LOFAR introduction</vt:lpstr>
      <vt:lpstr>LOFAR introduction</vt:lpstr>
      <vt:lpstr>PowerPoint Presentation</vt:lpstr>
      <vt:lpstr>Calibratie: Het scherpstellen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Waarom?</vt:lpstr>
      <vt:lpstr>PowerPoint Presentation</vt:lpstr>
      <vt:lpstr>Wetlands en oude rivier landschap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Bedankt voor uw aandacht</vt:lpstr>
      <vt:lpstr>PowerPoint Presentation</vt:lpstr>
      <vt:lpstr>PowerPoint Presentation</vt:lpstr>
    </vt:vector>
  </TitlesOfParts>
  <Company>Stichting ASTRON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structure</dc:title>
  <dc:creator>Harvey Butcher</dc:creator>
  <cp:lastModifiedBy>Adriaan Renting</cp:lastModifiedBy>
  <cp:revision>460</cp:revision>
  <dcterms:created xsi:type="dcterms:W3CDTF">2000-10-25T06:34:30Z</dcterms:created>
  <dcterms:modified xsi:type="dcterms:W3CDTF">2016-12-16T16:34:19Z</dcterms:modified>
</cp:coreProperties>
</file>